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handoutMasterIdLst>
    <p:handoutMasterId r:id="rId17"/>
  </p:handoutMasterIdLst>
  <p:sldIdLst>
    <p:sldId id="256" r:id="rId2"/>
    <p:sldId id="265" r:id="rId3"/>
    <p:sldId id="266" r:id="rId4"/>
    <p:sldId id="259" r:id="rId5"/>
    <p:sldId id="275" r:id="rId6"/>
    <p:sldId id="260" r:id="rId7"/>
    <p:sldId id="267" r:id="rId8"/>
    <p:sldId id="273" r:id="rId9"/>
    <p:sldId id="268" r:id="rId10"/>
    <p:sldId id="276" r:id="rId11"/>
    <p:sldId id="263" r:id="rId12"/>
    <p:sldId id="271" r:id="rId13"/>
    <p:sldId id="261" r:id="rId14"/>
    <p:sldId id="27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2" autoAdjust="0"/>
    <p:restoredTop sz="94660"/>
  </p:normalViewPr>
  <p:slideViewPr>
    <p:cSldViewPr snapToGrid="0">
      <p:cViewPr>
        <p:scale>
          <a:sx n="66" d="100"/>
          <a:sy n="66" d="100"/>
        </p:scale>
        <p:origin x="-33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107D-62EB-489B-94D7-E9450CB479B3}" type="datetimeFigureOut">
              <a:rPr lang="en-CA" smtClean="0"/>
              <a:pPr/>
              <a:t>06/03/2015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DCDB-39A2-4E8A-9A22-C7527812908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65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C8A7-CF93-436A-9F82-0B785F50C7F7}" type="datetimeFigureOut">
              <a:rPr lang="en-CA" smtClean="0"/>
              <a:pPr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F73-D2C0-4735-8B29-850AE363B1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39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4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4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C8A7-CF93-436A-9F82-0B785F50C7F7}" type="datetimeFigureOut">
              <a:rPr lang="en-CA" smtClean="0"/>
              <a:pPr/>
              <a:t>06/03/2015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F73-D2C0-4735-8B29-850AE363B1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59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C8A7-CF93-436A-9F82-0B785F50C7F7}" type="datetimeFigureOut">
              <a:rPr lang="en-CA" smtClean="0"/>
              <a:pPr/>
              <a:t>06/03/2015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F73-D2C0-4735-8B29-850AE363B1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C8A7-CF93-436A-9F82-0B785F50C7F7}" type="datetimeFigureOut">
              <a:rPr lang="en-CA" smtClean="0"/>
              <a:pPr/>
              <a:t>06/03/2015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EF73-D2C0-4735-8B29-850AE363B1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71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9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2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8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57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3" y="628878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Papyrus" panose="03070502060502030205" pitchFamily="66" charset="0"/>
              </a:rPr>
              <a:t>Mount St. Helen’s </a:t>
            </a:r>
            <a:endParaRPr lang="en-CA" b="1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3341" y="3598339"/>
            <a:ext cx="9627386" cy="187461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Papyrus" panose="03070502060502030205" pitchFamily="66" charset="0"/>
              </a:rPr>
              <a:t>March 5</a:t>
            </a:r>
            <a:r>
              <a:rPr lang="en-US" sz="3200" baseline="30000" dirty="0" smtClean="0">
                <a:latin typeface="Papyrus" panose="03070502060502030205" pitchFamily="66" charset="0"/>
              </a:rPr>
              <a:t>th</a:t>
            </a:r>
            <a:r>
              <a:rPr lang="en-US" sz="3200" dirty="0" smtClean="0">
                <a:latin typeface="Papyrus" panose="03070502060502030205" pitchFamily="66" charset="0"/>
              </a:rPr>
              <a:t> 2015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Papyrus" panose="03070502060502030205" pitchFamily="66" charset="0"/>
              </a:rPr>
              <a:t>By: Claire Lemieux, Nicole Bena, and Erika Bout</a:t>
            </a:r>
            <a:endParaRPr lang="en-CA" sz="32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Video 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Book Antiqua" pitchFamily="18" charset="0"/>
              </a:rPr>
              <a:t>https://www.youtube.com/watch?v=AMxLBWAetfY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758069"/>
            <a:ext cx="4383314" cy="4546653"/>
          </a:xfrm>
          <a:ln>
            <a:noFill/>
          </a:ln>
        </p:spPr>
        <p:txBody>
          <a:bodyPr>
            <a:normAutofit/>
          </a:bodyPr>
          <a:lstStyle/>
          <a:p>
            <a:pPr marL="379800" indent="-342900"/>
            <a:r>
              <a:rPr lang="en-US" sz="2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An estimated 11,000 Hares, 6 000 deer, 5 200 elk,  1 400 coyotes, 300 bobcats, 200 black bears, and 15 mountain lions died.  </a:t>
            </a:r>
            <a:r>
              <a:rPr lang="en-US" sz="1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(How do volcanos affect plants and animals?, </a:t>
            </a:r>
            <a:r>
              <a:rPr lang="en-US" sz="14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n.d.</a:t>
            </a:r>
            <a:r>
              <a:rPr lang="en-US" sz="1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) </a:t>
            </a:r>
          </a:p>
          <a:p>
            <a:pPr marL="379800" indent="-342900"/>
            <a:r>
              <a:rPr lang="en-US" sz="2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57 people were killed</a:t>
            </a:r>
          </a:p>
          <a:p>
            <a:pPr marL="379800" indent="-342900"/>
            <a:r>
              <a:rPr lang="en-US" sz="2400" dirty="0" smtClean="0">
                <a:latin typeface="Book Antiqua" panose="02040602050305030304" pitchFamily="18" charset="0"/>
              </a:rPr>
              <a:t>In an area 10km from </a:t>
            </a:r>
            <a:r>
              <a:rPr lang="en-US" sz="2400" dirty="0">
                <a:latin typeface="Book Antiqua" panose="02040602050305030304" pitchFamily="18" charset="0"/>
              </a:rPr>
              <a:t>the summit, virtually no trees remained of what was once a dense forest. </a:t>
            </a:r>
            <a:r>
              <a:rPr lang="en-US" sz="1400" dirty="0" smtClean="0">
                <a:latin typeface="Book Antiqua" panose="02040602050305030304" pitchFamily="18" charset="0"/>
              </a:rPr>
              <a:t>(1980 cataclysmic eruption, 2013)</a:t>
            </a:r>
            <a:endParaRPr lang="en-US" sz="14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199" y="841829"/>
            <a:ext cx="989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Papyrus" panose="03070502060502030205" pitchFamily="66" charset="0"/>
              </a:rPr>
              <a:t>Biosphere </a:t>
            </a:r>
            <a:endParaRPr lang="en-CA" sz="4800" dirty="0"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654" y="1843314"/>
            <a:ext cx="6580577" cy="43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057" y="5532437"/>
            <a:ext cx="4880429" cy="13255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Book Antiqua" pitchFamily="18" charset="0"/>
              </a:rPr>
              <a:t>(</a:t>
            </a:r>
            <a:r>
              <a:rPr lang="en-US" sz="1400" dirty="0" err="1" smtClean="0">
                <a:latin typeface="Book Antiqua" pitchFamily="18" charset="0"/>
              </a:rPr>
              <a:t>Devestation</a:t>
            </a:r>
            <a:r>
              <a:rPr lang="en-US" sz="1400" dirty="0" smtClean="0">
                <a:latin typeface="Book Antiqua" pitchFamily="18" charset="0"/>
              </a:rPr>
              <a:t> and recovery from Mount </a:t>
            </a:r>
            <a:r>
              <a:rPr lang="en-US" sz="1400" dirty="0" err="1" smtClean="0">
                <a:latin typeface="Book Antiqua" pitchFamily="18" charset="0"/>
              </a:rPr>
              <a:t>St.Helens</a:t>
            </a:r>
            <a:r>
              <a:rPr lang="en-US" sz="1400" dirty="0" smtClean="0">
                <a:latin typeface="Book Antiqua" pitchFamily="18" charset="0"/>
              </a:rPr>
              <a:t>, N.D.)</a:t>
            </a:r>
            <a:endParaRPr lang="en-CA" sz="1400" dirty="0">
              <a:latin typeface="Book Antiqu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41714"/>
            <a:ext cx="6008915" cy="400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570" y="1727201"/>
            <a:ext cx="6023429" cy="40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Why Care?</a:t>
            </a:r>
            <a:endParaRPr lang="en-CA" dirty="0">
              <a:latin typeface="Papyrus" panose="03070502060502030205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4171" y="1656291"/>
            <a:ext cx="6558152" cy="43721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9228" y="1656291"/>
            <a:ext cx="467722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Hundreds people lost their jobs and homes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The eruption cost $1.1 billion</a:t>
            </a:r>
          </a:p>
          <a:p>
            <a:pPr marL="0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Book Antiqua" panose="02040602050305030304" pitchFamily="18" charset="0"/>
              </a:rPr>
              <a:t>Residents reported suffering from stress and emotional problems</a:t>
            </a:r>
            <a:endParaRPr lang="en-CA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6125029"/>
            <a:ext cx="296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(Impact and aftermath, 1997)</a:t>
            </a:r>
          </a:p>
        </p:txBody>
      </p:sp>
    </p:spTree>
    <p:extLst>
      <p:ext uri="{BB962C8B-B14F-4D97-AF65-F5344CB8AC3E}">
        <p14:creationId xmlns:p14="http://schemas.microsoft.com/office/powerpoint/2010/main" val="12375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4171"/>
            <a:ext cx="6110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Book Antiqua" panose="02040602050305030304" pitchFamily="18" charset="0"/>
              </a:rPr>
              <a:t>Short Term 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Rescuing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Cleaning up the 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Restore electricity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Give employment to those who are out of business because of the eruption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1829" y="246744"/>
            <a:ext cx="6023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Book Antiqua" panose="02040602050305030304" pitchFamily="18" charset="0"/>
              </a:rPr>
              <a:t>Long Term Aid </a:t>
            </a:r>
            <a:endParaRPr lang="en-CA" sz="2800" u="sng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Millions of trees were replanted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A new highway was built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New tourist facilities were built (now 3 million people a year come to visit)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7170" name="Picture 2" descr="http://seattletimes.com/ABPub/2014/05/13/202360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3388541"/>
            <a:ext cx="4796516" cy="3164659"/>
          </a:xfrm>
          <a:prstGeom prst="rect">
            <a:avLst/>
          </a:prstGeom>
          <a:noFill/>
        </p:spPr>
      </p:pic>
      <p:pic>
        <p:nvPicPr>
          <p:cNvPr id="7172" name="Picture 4" descr="http://whyfiles.org/031volcano/images/3_trees.jpg"/>
          <p:cNvPicPr>
            <a:picLocks noChangeAspect="1" noChangeArrowheads="1"/>
          </p:cNvPicPr>
          <p:nvPr/>
        </p:nvPicPr>
        <p:blipFill>
          <a:blip r:embed="rId3" cstate="print"/>
          <a:srcRect t="15103"/>
          <a:stretch>
            <a:fillRect/>
          </a:stretch>
        </p:blipFill>
        <p:spPr bwMode="auto">
          <a:xfrm>
            <a:off x="7358743" y="3048165"/>
            <a:ext cx="3668940" cy="36211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5772" y="6569017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(Impact </a:t>
            </a:r>
            <a:r>
              <a:rPr lang="en-US" sz="1400" dirty="0">
                <a:latin typeface="Book Antiqua" panose="02040602050305030304" pitchFamily="18" charset="0"/>
              </a:rPr>
              <a:t>and </a:t>
            </a:r>
            <a:r>
              <a:rPr lang="en-US" sz="1400" dirty="0" smtClean="0">
                <a:latin typeface="Book Antiqua" panose="02040602050305030304" pitchFamily="18" charset="0"/>
              </a:rPr>
              <a:t>aftermath, 1997)</a:t>
            </a:r>
            <a:endParaRPr lang="en-US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Conclusion</a:t>
            </a:r>
            <a:endParaRPr lang="en-CA" dirty="0">
              <a:latin typeface="Papyrus" panose="030705020605020302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3298" y="4209143"/>
            <a:ext cx="3956725" cy="2425939"/>
          </a:xfrm>
          <a:prstGeom prst="rect">
            <a:avLst/>
          </a:prstGeom>
        </p:spPr>
      </p:pic>
      <p:pic>
        <p:nvPicPr>
          <p:cNvPr id="1026" name="Picture 2" descr="http://tribkcpq.files.wordpress.com/2014/03/oso-mudslid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429" y="1349828"/>
            <a:ext cx="3904343" cy="2570359"/>
          </a:xfrm>
          <a:prstGeom prst="rect">
            <a:avLst/>
          </a:prstGeom>
          <a:noFill/>
        </p:spPr>
      </p:pic>
      <p:pic>
        <p:nvPicPr>
          <p:cNvPr id="1028" name="Picture 4" descr="http://geohazards.community.uaf.edu/files/2014/03/738-567-mt-st-hel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98" y="1318761"/>
            <a:ext cx="3875315" cy="2619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400" y="4005942"/>
            <a:ext cx="332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itchFamily="18" charset="0"/>
              </a:rPr>
              <a:t>The lateral blast and the ash cloud was ultimately caused by magma build up in the magma chamber. 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457" y="2583542"/>
            <a:ext cx="3280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While the eruption </a:t>
            </a:r>
            <a:r>
              <a:rPr lang="en-US" sz="2000" dirty="0" smtClean="0">
                <a:latin typeface="Book Antiqua" pitchFamily="18" charset="0"/>
              </a:rPr>
              <a:t>origination</a:t>
            </a:r>
            <a:r>
              <a:rPr lang="en-US" dirty="0" smtClean="0">
                <a:latin typeface="Book Antiqua" pitchFamily="18" charset="0"/>
              </a:rPr>
              <a:t> from the lithosphere, it impacted the atmosphere, biosphere,  and the lithosphere.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2742" y="4064000"/>
            <a:ext cx="2902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The 1980 eruption resulted in at least a billion dollars worth of damage, hundreds of people homeless and/or unemployed , and  left many with emotional scars.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Papyrus" panose="03070502060502030205" pitchFamily="66" charset="0"/>
              </a:rPr>
              <a:t>What is Where?</a:t>
            </a:r>
            <a:endParaRPr lang="en-CA" sz="4800" dirty="0">
              <a:latin typeface="Papyrus" panose="03070502060502030205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tretch/>
        </p:blipFill>
        <p:spPr>
          <a:xfrm>
            <a:off x="457863" y="1886857"/>
            <a:ext cx="6626632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5286" y="1886857"/>
            <a:ext cx="4916714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May 18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, 1980  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North Western America (Washington) 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A Volcanic Eruption and Ash Cloud that covered much of North Western America</a:t>
            </a:r>
            <a:endParaRPr lang="en-CA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Location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447" y="1341675"/>
            <a:ext cx="4589928" cy="65836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Papyrus" panose="03070502060502030205" pitchFamily="66" charset="0"/>
              </a:rPr>
              <a:t>Where It Is?</a:t>
            </a:r>
            <a:endParaRPr lang="en-CA" sz="3200" dirty="0">
              <a:latin typeface="Papyrus" panose="03070502060502030205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2348" y="1995743"/>
            <a:ext cx="5776731" cy="373629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66770" y="1341675"/>
            <a:ext cx="4596384" cy="65836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Papyrus" panose="03070502060502030205" pitchFamily="66" charset="0"/>
              </a:rPr>
              <a:t>Ash Fallout</a:t>
            </a:r>
            <a:endParaRPr lang="en-CA" sz="3200" dirty="0">
              <a:latin typeface="Papyrus" panose="03070502060502030205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r="7512"/>
          <a:stretch/>
        </p:blipFill>
        <p:spPr>
          <a:xfrm>
            <a:off x="368332" y="2199192"/>
            <a:ext cx="5474157" cy="32277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4447" y="5727736"/>
            <a:ext cx="308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(Mount </a:t>
            </a:r>
            <a:r>
              <a:rPr lang="en-US" sz="1400" dirty="0">
                <a:latin typeface="Book Antiqua" panose="02040602050305030304" pitchFamily="18" charset="0"/>
              </a:rPr>
              <a:t>St Helens 1980 </a:t>
            </a:r>
            <a:r>
              <a:rPr lang="en-US" sz="1400" dirty="0" smtClean="0">
                <a:latin typeface="Book Antiqua" panose="02040602050305030304" pitchFamily="18" charset="0"/>
              </a:rPr>
              <a:t>MEDC, 2014)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8427" y="5904724"/>
            <a:ext cx="5028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(Mt. Rainier: imminent threat to millions of Americans, 2013)</a:t>
            </a:r>
            <a:endParaRPr lang="en-US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5789"/>
            <a:ext cx="10353762" cy="970450"/>
          </a:xfrm>
        </p:spPr>
        <p:txBody>
          <a:bodyPr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Why There?</a:t>
            </a:r>
            <a:endParaRPr lang="en-CA" dirty="0"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730" y="1411039"/>
            <a:ext cx="7491939" cy="5038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454" y="4794935"/>
            <a:ext cx="197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Blowing out the entire side of the mountain</a:t>
            </a:r>
            <a:endParaRPr lang="en-CA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9371" y="4794935"/>
            <a:ext cx="203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An enormous ash cloud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w</a:t>
            </a:r>
            <a:r>
              <a:rPr lang="en-US" dirty="0" smtClean="0">
                <a:latin typeface="Book Antiqua" panose="02040602050305030304" pitchFamily="18" charset="0"/>
              </a:rPr>
              <a:t>as produced  </a:t>
            </a:r>
            <a:endParaRPr lang="en-CA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29371" y="2179657"/>
            <a:ext cx="1920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Eventually, the mountain</a:t>
            </a: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collapsed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02" y="2041157"/>
            <a:ext cx="22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Inside the magma chamber,</a:t>
            </a: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magma was building up</a:t>
            </a:r>
          </a:p>
        </p:txBody>
      </p:sp>
    </p:spTree>
    <p:extLst>
      <p:ext uri="{BB962C8B-B14F-4D97-AF65-F5344CB8AC3E}">
        <p14:creationId xmlns:p14="http://schemas.microsoft.com/office/powerpoint/2010/main" val="11017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Video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https://www.youtube.com/watch?v=-H_HZVY1tT4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Spheres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29" y="1970768"/>
            <a:ext cx="3501571" cy="4351338"/>
          </a:xfrm>
        </p:spPr>
        <p:txBody>
          <a:bodyPr/>
          <a:lstStyle/>
          <a:p>
            <a:pPr marL="494100" indent="-457200"/>
            <a:r>
              <a:rPr lang="en-US" dirty="0" smtClean="0">
                <a:latin typeface="Book Antiqua" panose="02040602050305030304" pitchFamily="18" charset="0"/>
              </a:rPr>
              <a:t>Came from the Lithosphere</a:t>
            </a:r>
          </a:p>
          <a:p>
            <a:pPr marL="494100" indent="-457200"/>
            <a:endParaRPr lang="en-US" dirty="0" smtClean="0">
              <a:latin typeface="Book Antiqua" panose="02040602050305030304" pitchFamily="18" charset="0"/>
            </a:endParaRPr>
          </a:p>
          <a:p>
            <a:pPr marL="494100" indent="-457200"/>
            <a:r>
              <a:rPr lang="en-US" dirty="0" smtClean="0">
                <a:latin typeface="Book Antiqua" panose="02040602050305030304" pitchFamily="18" charset="0"/>
              </a:rPr>
              <a:t>Effected the atmosphere, lithosphere, and biosphere </a:t>
            </a:r>
            <a:endParaRPr lang="en-CA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100" y="1783906"/>
            <a:ext cx="7226564" cy="47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anose="03070502060502030205" pitchFamily="66" charset="0"/>
              </a:rPr>
              <a:t>Lithosphere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28329" y="5203052"/>
            <a:ext cx="11463671" cy="13839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This rapid growth and magma build up caused tremors (mini earthquakes)  in and around the volcano </a:t>
            </a:r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172" y="602651"/>
            <a:ext cx="7555700" cy="4110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43" y="1797910"/>
            <a:ext cx="3207657" cy="305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The magma build up in the volcano was so great that the mountain was growing at a rate of 6.5ft per day! </a:t>
            </a:r>
            <a:r>
              <a:rPr lang="en-US" dirty="0">
                <a:solidFill>
                  <a:prstClr val="white"/>
                </a:solidFill>
                <a:latin typeface="Book Antiqua" panose="02040602050305030304" pitchFamily="18" charset="0"/>
              </a:rPr>
              <a:t>(1980 Cataclysmic Eruption, 2013)</a:t>
            </a:r>
          </a:p>
        </p:txBody>
      </p:sp>
    </p:spTree>
    <p:extLst>
      <p:ext uri="{BB962C8B-B14F-4D97-AF65-F5344CB8AC3E}">
        <p14:creationId xmlns:p14="http://schemas.microsoft.com/office/powerpoint/2010/main" val="29229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anose="03070502060502030205" pitchFamily="66" charset="0"/>
              </a:rPr>
              <a:t>Lithosphere 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869353"/>
            <a:ext cx="5045579" cy="4850946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latin typeface="Book Antiqua" panose="02040602050305030304" pitchFamily="18" charset="0"/>
              </a:rPr>
              <a:t>Downwind of the volcano, </a:t>
            </a:r>
            <a:r>
              <a:rPr lang="en-CA" dirty="0" smtClean="0">
                <a:latin typeface="Book Antiqua" panose="02040602050305030304" pitchFamily="18" charset="0"/>
              </a:rPr>
              <a:t>many </a:t>
            </a:r>
            <a:r>
              <a:rPr lang="en-CA" dirty="0">
                <a:latin typeface="Book Antiqua" panose="02040602050305030304" pitchFamily="18" charset="0"/>
              </a:rPr>
              <a:t>agricultural crops, such as wheat, apples, </a:t>
            </a:r>
            <a:r>
              <a:rPr lang="en-CA" dirty="0" smtClean="0">
                <a:latin typeface="Book Antiqua" panose="02040602050305030304" pitchFamily="18" charset="0"/>
              </a:rPr>
              <a:t> and potatoes were  destroyed</a:t>
            </a:r>
            <a:r>
              <a:rPr lang="en-CA" dirty="0">
                <a:latin typeface="Book Antiqua" panose="02040602050305030304" pitchFamily="18" charset="0"/>
              </a:rPr>
              <a:t>. </a:t>
            </a:r>
            <a:endParaRPr lang="en-CA" dirty="0" smtClean="0">
              <a:latin typeface="Book Antiqua" panose="02040602050305030304" pitchFamily="18" charset="0"/>
            </a:endParaRPr>
          </a:p>
          <a:p>
            <a:r>
              <a:rPr lang="en-CA" dirty="0" smtClean="0">
                <a:latin typeface="Book Antiqua" panose="02040602050305030304" pitchFamily="18" charset="0"/>
              </a:rPr>
              <a:t>“The </a:t>
            </a:r>
            <a:r>
              <a:rPr lang="en-CA" dirty="0">
                <a:latin typeface="Book Antiqua" panose="02040602050305030304" pitchFamily="18" charset="0"/>
              </a:rPr>
              <a:t>crusting of ash </a:t>
            </a:r>
            <a:r>
              <a:rPr lang="en-CA" dirty="0" smtClean="0">
                <a:latin typeface="Book Antiqua" panose="02040602050305030304" pitchFamily="18" charset="0"/>
              </a:rPr>
              <a:t>helped </a:t>
            </a:r>
            <a:r>
              <a:rPr lang="en-CA" dirty="0">
                <a:latin typeface="Book Antiqua" panose="02040602050305030304" pitchFamily="18" charset="0"/>
              </a:rPr>
              <a:t>to retain soil moisture through the </a:t>
            </a:r>
            <a:r>
              <a:rPr lang="en-CA" dirty="0" smtClean="0">
                <a:latin typeface="Book Antiqua" panose="02040602050305030304" pitchFamily="18" charset="0"/>
              </a:rPr>
              <a:t>summer. In </a:t>
            </a:r>
            <a:r>
              <a:rPr lang="en-CA" dirty="0">
                <a:latin typeface="Book Antiqua" panose="02040602050305030304" pitchFamily="18" charset="0"/>
              </a:rPr>
              <a:t>the long term, the ash may provide beneficial chemical nutrients to the soils of eastern </a:t>
            </a:r>
            <a:r>
              <a:rPr lang="en-CA" dirty="0" smtClean="0">
                <a:latin typeface="Book Antiqua" panose="02040602050305030304" pitchFamily="18" charset="0"/>
              </a:rPr>
              <a:t>Washington, which </a:t>
            </a:r>
            <a:r>
              <a:rPr lang="en-CA" dirty="0">
                <a:latin typeface="Book Antiqua" panose="02040602050305030304" pitchFamily="18" charset="0"/>
              </a:rPr>
              <a:t>themselves were formed of older glacial deposits that contain a significant ash component</a:t>
            </a:r>
            <a:r>
              <a:rPr lang="en-CA" dirty="0" smtClean="0">
                <a:latin typeface="Book Antiqua" panose="02040602050305030304" pitchFamily="18" charset="0"/>
              </a:rPr>
              <a:t>.” </a:t>
            </a:r>
            <a:endParaRPr lang="en-CA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3778" y="1248228"/>
            <a:ext cx="5960785" cy="3969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9478" y="6412522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(Impact </a:t>
            </a:r>
            <a:r>
              <a:rPr lang="en-US" sz="1400" dirty="0">
                <a:latin typeface="Book Antiqua" panose="02040602050305030304" pitchFamily="18" charset="0"/>
              </a:rPr>
              <a:t>and </a:t>
            </a:r>
            <a:r>
              <a:rPr lang="en-US" sz="1400" dirty="0" smtClean="0">
                <a:latin typeface="Book Antiqua" panose="02040602050305030304" pitchFamily="18" charset="0"/>
              </a:rPr>
              <a:t>aftermath, 1997)</a:t>
            </a:r>
            <a:endParaRPr lang="en-US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anose="03070502060502030205" pitchFamily="66" charset="0"/>
              </a:rPr>
              <a:t>Atmosphere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64029" y="1556933"/>
            <a:ext cx="5127171" cy="4282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 Antiqua" panose="02040602050305030304" pitchFamily="18" charset="0"/>
              </a:rPr>
              <a:t>The ash was so dense that over 1000 flights were cancelled due to poor visibility. </a:t>
            </a:r>
            <a:r>
              <a:rPr lang="en-US" sz="1600" dirty="0">
                <a:solidFill>
                  <a:prstClr val="white"/>
                </a:solidFill>
                <a:latin typeface="Book Antiqua" panose="02040602050305030304" pitchFamily="18" charset="0"/>
              </a:rPr>
              <a:t>(Impact and aftermath, 1997)</a:t>
            </a:r>
            <a:endParaRPr lang="en-US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lvl="0"/>
            <a:endParaRPr lang="en-US" dirty="0" smtClean="0">
              <a:latin typeface="Book Antiqua" panose="02040602050305030304" pitchFamily="18" charset="0"/>
            </a:endParaRPr>
          </a:p>
          <a:p>
            <a:pPr lvl="0"/>
            <a:r>
              <a:rPr lang="en-US" dirty="0" smtClean="0">
                <a:latin typeface="Book Antiqua" panose="02040602050305030304" pitchFamily="18" charset="0"/>
              </a:rPr>
              <a:t>According </a:t>
            </a:r>
            <a:r>
              <a:rPr lang="en-US" dirty="0">
                <a:latin typeface="Book Antiqua" panose="02040602050305030304" pitchFamily="18" charset="0"/>
              </a:rPr>
              <a:t>to Gemma Purser, </a:t>
            </a:r>
            <a:r>
              <a:rPr lang="en-US" dirty="0" smtClean="0">
                <a:latin typeface="Book Antiqua" panose="02040602050305030304" pitchFamily="18" charset="0"/>
              </a:rPr>
              <a:t>Mount </a:t>
            </a:r>
            <a:r>
              <a:rPr lang="en-US" dirty="0">
                <a:latin typeface="Book Antiqua" panose="02040602050305030304" pitchFamily="18" charset="0"/>
              </a:rPr>
              <a:t>St. Helens produced 0.01 </a:t>
            </a:r>
            <a:r>
              <a:rPr lang="en-US" dirty="0" err="1" smtClean="0">
                <a:latin typeface="Book Antiqua" panose="02040602050305030304" pitchFamily="18" charset="0"/>
              </a:rPr>
              <a:t>gigatons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of carbon dioxide during the </a:t>
            </a:r>
            <a:r>
              <a:rPr lang="en-US" dirty="0" smtClean="0">
                <a:latin typeface="Book Antiqua" panose="02040602050305030304" pitchFamily="18" charset="0"/>
              </a:rPr>
              <a:t>eruption. </a:t>
            </a:r>
            <a:r>
              <a:rPr lang="en-US" sz="1600" dirty="0">
                <a:solidFill>
                  <a:prstClr val="white"/>
                </a:solidFill>
                <a:latin typeface="Book Antiqua" panose="02040602050305030304" pitchFamily="18" charset="0"/>
              </a:rPr>
              <a:t>(How much pollution does a volcano produce?, 2012)</a:t>
            </a:r>
            <a:endParaRPr lang="en-US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5371" y="1690688"/>
            <a:ext cx="5564168" cy="35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3089</TotalTime>
  <Words>550</Words>
  <Application>Microsoft Office PowerPoint</Application>
  <PresentationFormat>Custom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Mount St. Helen’s </vt:lpstr>
      <vt:lpstr>What is Where?</vt:lpstr>
      <vt:lpstr>Location</vt:lpstr>
      <vt:lpstr>Why There?</vt:lpstr>
      <vt:lpstr>Video</vt:lpstr>
      <vt:lpstr>Spheres</vt:lpstr>
      <vt:lpstr>Lithosphere</vt:lpstr>
      <vt:lpstr>Lithosphere </vt:lpstr>
      <vt:lpstr>Atmosphere</vt:lpstr>
      <vt:lpstr>Video </vt:lpstr>
      <vt:lpstr>PowerPoint Presentation</vt:lpstr>
      <vt:lpstr>(Devestation and recovery from Mount St.Helens, N.D.)</vt:lpstr>
      <vt:lpstr>Why Care?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St. Helen’s</dc:title>
  <dc:creator>Erika Bout</dc:creator>
  <cp:lastModifiedBy>WRDSB</cp:lastModifiedBy>
  <cp:revision>54</cp:revision>
  <cp:lastPrinted>2015-03-05T14:43:50Z</cp:lastPrinted>
  <dcterms:created xsi:type="dcterms:W3CDTF">2015-02-27T15:05:52Z</dcterms:created>
  <dcterms:modified xsi:type="dcterms:W3CDTF">2015-03-06T14:47:30Z</dcterms:modified>
</cp:coreProperties>
</file>