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F31D1E-97DB-4D31-BC6D-71F7FB920B1F}" type="datetimeFigureOut">
              <a:rPr lang="en-CA" smtClean="0"/>
              <a:t>05/11/2013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81B94E-4406-44D9-847B-513D59D5515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07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Depenency</a:t>
            </a:r>
            <a:r>
              <a:rPr lang="en-US" dirty="0" smtClean="0"/>
              <a:t> load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4" y="1628800"/>
            <a:ext cx="8572500" cy="2466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04248" y="3284984"/>
            <a:ext cx="1728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04248" y="2852936"/>
            <a:ext cx="1728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8424" y="23488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8388424" y="34197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437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 and echo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5394"/>
            <a:ext cx="7416824" cy="403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7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theories: optimistic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Bogue</a:t>
            </a:r>
            <a:endParaRPr lang="en-US" dirty="0" smtClean="0"/>
          </a:p>
          <a:p>
            <a:r>
              <a:rPr lang="en-US" dirty="0" err="1" smtClean="0"/>
              <a:t>Cornucopians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89140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theories - pessimists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Malthus “Malthusian Predictions”</a:t>
            </a:r>
          </a:p>
          <a:p>
            <a:r>
              <a:rPr lang="en-US" dirty="0" smtClean="0"/>
              <a:t>Catton – </a:t>
            </a:r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386174" cy="292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457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68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Phantom carrying capacity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using fossil fuels we are living in an ‘overshoot’ position. </a:t>
            </a:r>
          </a:p>
          <a:p>
            <a:r>
              <a:rPr lang="en-US" dirty="0" smtClean="0"/>
              <a:t>This essentially is using 300 million years of solar energy stored in the earth (as oil, coal, nat. gas) and depleting it in 200 years of use.</a:t>
            </a:r>
          </a:p>
          <a:p>
            <a:r>
              <a:rPr lang="en-US" dirty="0" smtClean="0"/>
              <a:t>Using this has increased our crop yields and mechanized our agriculture – all part of the </a:t>
            </a:r>
            <a:r>
              <a:rPr lang="en-US" b="1" dirty="0" smtClean="0"/>
              <a:t>green revolution </a:t>
            </a:r>
            <a:r>
              <a:rPr lang="en-US" dirty="0" smtClean="0"/>
              <a:t>that saw agricultural yields spike upwards in the 1960’s to present day.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658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Phantom overshoot - Agriculture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90497"/>
            <a:ext cx="6445696" cy="364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2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06027" cy="485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4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90538"/>
            <a:ext cx="86106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Population in the world is currently growing at a rate of around </a:t>
            </a:r>
            <a:r>
              <a:rPr lang="en-CA" b="1" dirty="0" smtClean="0"/>
              <a:t>1.14% </a:t>
            </a:r>
            <a:r>
              <a:rPr lang="en-CA" dirty="0" smtClean="0"/>
              <a:t>per year. </a:t>
            </a:r>
          </a:p>
          <a:p>
            <a:r>
              <a:rPr lang="en-CA" dirty="0" smtClean="0"/>
              <a:t>The average population change is currently estimated at around 80 million per year</a:t>
            </a:r>
          </a:p>
          <a:p>
            <a:r>
              <a:rPr lang="en-CA" b="1" dirty="0" smtClean="0"/>
              <a:t>106 billion people</a:t>
            </a:r>
            <a:r>
              <a:rPr lang="en-CA" dirty="0" smtClean="0"/>
              <a:t> have been born since the dawn of the human specie, making the population currently alive roughly </a:t>
            </a:r>
            <a:r>
              <a:rPr lang="en-CA" b="1" dirty="0" smtClean="0"/>
              <a:t>6% </a:t>
            </a:r>
            <a:r>
              <a:rPr lang="en-CA" dirty="0" smtClean="0"/>
              <a:t>of all people who have ever lived on planet Earth.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407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CLOCK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http://www.worldometers.info/world-population/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491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Canada's current annual population growth rate is </a:t>
            </a:r>
            <a:r>
              <a:rPr lang="en-CA" sz="2400" b="1" dirty="0" smtClean="0">
                <a:solidFill>
                  <a:srgbClr val="FF0000"/>
                </a:solidFill>
              </a:rPr>
              <a:t>1.238%, </a:t>
            </a:r>
            <a:r>
              <a:rPr lang="en-CA" sz="2400" dirty="0" smtClean="0"/>
              <a:t>or a daily increase of 1,137 individuals.</a:t>
            </a:r>
            <a:endParaRPr lang="en-CA" sz="2400" baseline="30000" dirty="0"/>
          </a:p>
          <a:p>
            <a:r>
              <a:rPr lang="en-CA" sz="2400" dirty="0" smtClean="0"/>
              <a:t>Canada had the </a:t>
            </a:r>
            <a:r>
              <a:rPr lang="en-CA" sz="2400" b="1" dirty="0" smtClean="0"/>
              <a:t>highest net migration rate </a:t>
            </a:r>
            <a:r>
              <a:rPr lang="en-CA" sz="2400" b="1" dirty="0" smtClean="0">
                <a:solidFill>
                  <a:srgbClr val="FF0000"/>
                </a:solidFill>
              </a:rPr>
              <a:t>(0.61%) </a:t>
            </a:r>
            <a:r>
              <a:rPr lang="en-CA" sz="2400" dirty="0" smtClean="0"/>
              <a:t>of all G8 member countries between 1994 and 2004.</a:t>
            </a:r>
          </a:p>
          <a:p>
            <a:r>
              <a:rPr lang="en-CA" sz="2400" b="1" dirty="0" smtClean="0"/>
              <a:t>Natural Increase (BR-DR) </a:t>
            </a:r>
            <a:r>
              <a:rPr lang="en-CA" sz="2400" dirty="0" smtClean="0"/>
              <a:t>accounts for an annual increase of at a yearly rate of </a:t>
            </a:r>
            <a:r>
              <a:rPr lang="en-CA" sz="2400" b="1" dirty="0" smtClean="0">
                <a:solidFill>
                  <a:srgbClr val="FF0000"/>
                </a:solidFill>
              </a:rPr>
              <a:t>0.413%.</a:t>
            </a:r>
          </a:p>
          <a:p>
            <a:r>
              <a:rPr lang="en-CA" sz="2400" b="1" i="1" dirty="0" smtClean="0">
                <a:effectLst/>
              </a:rPr>
              <a:t>Population</a:t>
            </a:r>
            <a:r>
              <a:rPr lang="en-CA" sz="2400" dirty="0" smtClean="0">
                <a:effectLst/>
              </a:rPr>
              <a:t> in the </a:t>
            </a:r>
            <a:r>
              <a:rPr lang="en-CA" sz="2400" b="1" i="1" dirty="0" smtClean="0">
                <a:effectLst/>
              </a:rPr>
              <a:t>world</a:t>
            </a:r>
            <a:r>
              <a:rPr lang="en-CA" sz="2400" dirty="0" smtClean="0">
                <a:effectLst/>
              </a:rPr>
              <a:t> is currently </a:t>
            </a:r>
            <a:r>
              <a:rPr lang="en-CA" sz="2400" b="1" i="1" dirty="0" smtClean="0">
                <a:effectLst/>
              </a:rPr>
              <a:t>growing</a:t>
            </a:r>
            <a:r>
              <a:rPr lang="en-CA" sz="2400" dirty="0" smtClean="0">
                <a:effectLst/>
              </a:rPr>
              <a:t> at a </a:t>
            </a:r>
            <a:r>
              <a:rPr lang="en-CA" sz="2400" b="1" i="1" dirty="0" smtClean="0">
                <a:effectLst/>
              </a:rPr>
              <a:t>rate</a:t>
            </a:r>
            <a:r>
              <a:rPr lang="en-CA" sz="2400" dirty="0" smtClean="0">
                <a:effectLst/>
              </a:rPr>
              <a:t> of around </a:t>
            </a:r>
            <a:r>
              <a:rPr lang="en-CA" sz="2400" b="1" dirty="0" smtClean="0">
                <a:solidFill>
                  <a:srgbClr val="FF0000"/>
                </a:solidFill>
                <a:effectLst/>
              </a:rPr>
              <a:t>1.14%</a:t>
            </a:r>
            <a:r>
              <a:rPr lang="en-CA" sz="2400" dirty="0" smtClean="0">
                <a:effectLst/>
              </a:rPr>
              <a:t> per year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Do you see something ‘funny’ here?</a:t>
            </a:r>
            <a:endParaRPr lang="en-C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2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CA" dirty="0" smtClean="0">
                <a:effectLst/>
              </a:rPr>
              <a:t>World BR         19.15 births/1,000</a:t>
            </a:r>
          </a:p>
          <a:p>
            <a:r>
              <a:rPr lang="en-US" dirty="0" smtClean="0"/>
              <a:t>Canada BR       </a:t>
            </a:r>
            <a:r>
              <a:rPr lang="en-CA" dirty="0" smtClean="0">
                <a:effectLst/>
              </a:rPr>
              <a:t>10.28 births/1,000</a:t>
            </a:r>
          </a:p>
          <a:p>
            <a:r>
              <a:rPr lang="en-US" dirty="0" smtClean="0"/>
              <a:t>Niger BR           51.60 births/1000 </a:t>
            </a:r>
            <a:r>
              <a:rPr lang="en-US" sz="2400" dirty="0" smtClean="0"/>
              <a:t>all top 10 in Africa</a:t>
            </a:r>
          </a:p>
          <a:p>
            <a:r>
              <a:rPr lang="en-US" dirty="0" smtClean="0"/>
              <a:t>Japan BR             7.6   births/1000</a:t>
            </a:r>
            <a:endParaRPr lang="en-CA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824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 Rate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World Fertility Rate:           </a:t>
            </a:r>
            <a:r>
              <a:rPr lang="en-CA" sz="2800" dirty="0" smtClean="0">
                <a:effectLst/>
              </a:rPr>
              <a:t>2.41 births per woman</a:t>
            </a:r>
          </a:p>
          <a:p>
            <a:r>
              <a:rPr lang="en-US" sz="2800" dirty="0" smtClean="0"/>
              <a:t>Canada Fertility Rate:        </a:t>
            </a:r>
            <a:r>
              <a:rPr lang="en-CA" sz="2800" dirty="0" smtClean="0">
                <a:effectLst/>
              </a:rPr>
              <a:t>1.63 births per woman </a:t>
            </a:r>
          </a:p>
          <a:p>
            <a:r>
              <a:rPr lang="en-CA" sz="2800" dirty="0" smtClean="0">
                <a:effectLst/>
              </a:rPr>
              <a:t>India Fertility Rate:             2.59 births per woman </a:t>
            </a:r>
          </a:p>
          <a:p>
            <a:r>
              <a:rPr lang="en-US" sz="2800" dirty="0" smtClean="0"/>
              <a:t>Niger Fertility Rate:            7.68 births per woman</a:t>
            </a:r>
          </a:p>
          <a:p>
            <a:r>
              <a:rPr lang="en-US" sz="2800" dirty="0" smtClean="0"/>
              <a:t>Singapore </a:t>
            </a:r>
            <a:r>
              <a:rPr lang="en-US" sz="2800" dirty="0" err="1" smtClean="0"/>
              <a:t>FertilityRate</a:t>
            </a:r>
            <a:r>
              <a:rPr lang="en-US" sz="2800" dirty="0" smtClean="0"/>
              <a:t>:     1.07 births per woman</a:t>
            </a:r>
            <a:endParaRPr lang="en-CA" sz="2800" dirty="0" smtClean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8646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3" y="476673"/>
            <a:ext cx="8311185" cy="573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48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06896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Demographic</a:t>
            </a:r>
          </a:p>
          <a:p>
            <a:r>
              <a:rPr lang="en-US" dirty="0" smtClean="0"/>
              <a:t>Trap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35696" y="1556792"/>
            <a:ext cx="2304256" cy="158417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76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329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MIDTERM REVIEW</vt:lpstr>
      <vt:lpstr>PowerPoint Presentation</vt:lpstr>
      <vt:lpstr>GLOBALLY</vt:lpstr>
      <vt:lpstr>WORLD POPULATION CLOCK</vt:lpstr>
      <vt:lpstr>PowerPoint Presentation</vt:lpstr>
      <vt:lpstr>Birth Rates</vt:lpstr>
      <vt:lpstr>Fertility Rate</vt:lpstr>
      <vt:lpstr>PowerPoint Presentation</vt:lpstr>
      <vt:lpstr>PowerPoint Presentation</vt:lpstr>
      <vt:lpstr>Depenency load</vt:lpstr>
      <vt:lpstr>Boom and echo</vt:lpstr>
      <vt:lpstr>Population theories: optimistic</vt:lpstr>
      <vt:lpstr>Population theories - pessimists</vt:lpstr>
      <vt:lpstr>Phantom carrying capacity</vt:lpstr>
      <vt:lpstr>Phantom overshoot - Agriculture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MIDTERM REVIEW</dc:title>
  <dc:creator>WRDSB</dc:creator>
  <cp:lastModifiedBy>WRDSB</cp:lastModifiedBy>
  <cp:revision>9</cp:revision>
  <dcterms:created xsi:type="dcterms:W3CDTF">2013-11-05T21:51:51Z</dcterms:created>
  <dcterms:modified xsi:type="dcterms:W3CDTF">2013-11-05T23:25:03Z</dcterms:modified>
</cp:coreProperties>
</file>