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6" r:id="rId4"/>
    <p:sldId id="258" r:id="rId5"/>
    <p:sldId id="263" r:id="rId6"/>
    <p:sldId id="271" r:id="rId7"/>
    <p:sldId id="259" r:id="rId8"/>
    <p:sldId id="261" r:id="rId9"/>
    <p:sldId id="262" r:id="rId10"/>
    <p:sldId id="269" r:id="rId11"/>
    <p:sldId id="270" r:id="rId12"/>
    <p:sldId id="260" r:id="rId13"/>
    <p:sldId id="264" r:id="rId14"/>
    <p:sldId id="265" r:id="rId15"/>
    <p:sldId id="267" r:id="rId16"/>
    <p:sldId id="275" r:id="rId17"/>
    <p:sldId id="273" r:id="rId18"/>
    <p:sldId id="276" r:id="rId19"/>
    <p:sldId id="281" r:id="rId20"/>
    <p:sldId id="282" r:id="rId21"/>
    <p:sldId id="283" r:id="rId22"/>
    <p:sldId id="284" r:id="rId23"/>
    <p:sldId id="274" r:id="rId24"/>
    <p:sldId id="277" r:id="rId25"/>
    <p:sldId id="278" r:id="rId26"/>
    <p:sldId id="279" r:id="rId27"/>
    <p:sldId id="280" r:id="rId28"/>
    <p:sldId id="268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4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2426" y="2895600"/>
            <a:ext cx="4572000" cy="13687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0" y="4743451"/>
            <a:ext cx="9144000" cy="21145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4714875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1/13/2015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52426" y="457200"/>
            <a:ext cx="7680960" cy="2438399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kumimoji="0" lang="en-US" sz="6000" b="1" i="0" u="none" strike="noStrike" kern="1200" cap="none" spc="0" normalizeH="0" baseline="0" noProof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768096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1/13/2015</a:t>
            </a:fld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52426" y="4003302"/>
            <a:ext cx="4572000" cy="11782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1/13/2015</a:t>
            </a:fld>
            <a:endParaRPr lang="en-US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-4439" y="182880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354366" y="1990078"/>
            <a:ext cx="8439912" cy="1984248"/>
          </a:xfrm>
        </p:spPr>
        <p:txBody>
          <a:bodyPr>
            <a:noAutofit/>
          </a:bodyPr>
          <a:lstStyle>
            <a:lvl1pPr>
              <a:defRPr kumimoji="0" lang="en-US" sz="60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901184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7" name="Title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1/13/2015</a:t>
            </a:fld>
            <a:endParaRPr lang="en-US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5"/>
          </p:nvPr>
        </p:nvSpPr>
        <p:spPr>
          <a:xfrm>
            <a:off x="4900613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Content Placeholder 11"/>
          <p:cNvSpPr>
            <a:spLocks noGrp="1"/>
          </p:cNvSpPr>
          <p:nvPr>
            <p:ph sz="quarter" idx="14"/>
          </p:nvPr>
        </p:nvSpPr>
        <p:spPr>
          <a:xfrm>
            <a:off x="4900613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1/13/2015</a:t>
            </a:fld>
            <a:endParaRPr lang="en-US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1/13/2015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1/13/2015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381375" cy="3967162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 b="0" i="1" spc="0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105275" y="1463040"/>
            <a:ext cx="4681538" cy="396849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1/13/2015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29224" y="0"/>
            <a:ext cx="3914775" cy="5657850"/>
          </a:xfrm>
        </p:spPr>
        <p:txBody>
          <a:bodyPr anchor="ctr" anchorCtr="0"/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352426" y="1600199"/>
            <a:ext cx="4572000" cy="3593237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600" i="1">
                <a:solidFill>
                  <a:schemeClr val="tx1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352425" y="275208"/>
            <a:ext cx="4572000" cy="132499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1/13/2015</a:t>
            </a:fld>
            <a:endParaRPr lang="en-US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2426" y="228600"/>
            <a:ext cx="768096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426" y="1463040"/>
            <a:ext cx="768096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2426" y="6543676"/>
            <a:ext cx="146685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09749" y="6543676"/>
            <a:ext cx="4086225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 i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6700" y="6543676"/>
            <a:ext cx="87630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ts val="400"/>
        </a:spcBef>
        <a:buNone/>
        <a:defRPr sz="4000" b="0" kern="1200" cap="none" spc="0" baseline="0">
          <a:solidFill>
            <a:schemeClr val="tx1"/>
          </a:solidFill>
          <a:latin typeface="+mj-lt"/>
          <a:ea typeface="+mj-ea"/>
          <a:cs typeface="Tunga" pitchFamily="2"/>
        </a:defRPr>
      </a:lvl1pPr>
    </p:titleStyle>
    <p:bodyStyle>
      <a:lvl1pPr marL="0" indent="0" algn="l" defTabSz="914400" rtl="0" eaLnBrk="1" latinLnBrk="0" hangingPunct="1">
        <a:spcBef>
          <a:spcPts val="1200"/>
        </a:spcBef>
        <a:spcAft>
          <a:spcPts val="0"/>
        </a:spcAft>
        <a:buClr>
          <a:schemeClr val="accent5"/>
        </a:buClr>
        <a:buFont typeface="Arial" pitchFamily="34" charset="0"/>
        <a:buNone/>
        <a:defRPr sz="18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171450" indent="-17145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2pPr>
      <a:lvl3pPr marL="344488" indent="-16510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517525" indent="-169863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4pPr>
      <a:lvl5pPr marL="688975" indent="-173038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8686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06984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24358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40817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Global Terrorism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870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8562974" cy="4724400"/>
          </a:xfrm>
        </p:spPr>
        <p:txBody>
          <a:bodyPr>
            <a:normAutofit lnSpcReduction="10000"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Non-state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sz="2800" b="1" dirty="0">
                <a:solidFill>
                  <a:srgbClr val="FF0000"/>
                </a:solidFill>
              </a:rPr>
              <a:t>G</a:t>
            </a:r>
            <a:r>
              <a:rPr lang="en-US" sz="2800" b="1" dirty="0" smtClean="0">
                <a:solidFill>
                  <a:srgbClr val="FF0000"/>
                </a:solidFill>
              </a:rPr>
              <a:t>roups</a:t>
            </a:r>
            <a:r>
              <a:rPr lang="en-US" b="1" dirty="0" smtClean="0">
                <a:solidFill>
                  <a:srgbClr val="FF0000"/>
                </a:solidFill>
              </a:rPr>
              <a:t>    </a:t>
            </a:r>
            <a:r>
              <a:rPr lang="en-US" b="1" dirty="0" smtClean="0"/>
              <a:t>example: Al </a:t>
            </a:r>
            <a:r>
              <a:rPr lang="en-US" b="1" dirty="0" err="1" smtClean="0"/>
              <a:t>Qeda</a:t>
            </a:r>
            <a:endParaRPr lang="en-US" dirty="0"/>
          </a:p>
          <a:p>
            <a:r>
              <a:rPr lang="en-US" dirty="0" smtClean="0"/>
              <a:t>Groups </a:t>
            </a:r>
            <a:r>
              <a:rPr lang="en-US" dirty="0"/>
              <a:t>not part of the state apparatus of in opposition to the state are most commonly referred to as a "terrorist" in the media.</a:t>
            </a:r>
          </a:p>
          <a:p>
            <a:r>
              <a:rPr lang="en-US" sz="2800" b="1" dirty="0" smtClean="0">
                <a:solidFill>
                  <a:srgbClr val="FF0000"/>
                </a:solidFill>
              </a:rPr>
              <a:t>State Sponsors: </a:t>
            </a:r>
            <a:r>
              <a:rPr lang="en-US" b="1" dirty="0"/>
              <a:t>example: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</a:p>
          <a:p>
            <a:r>
              <a:rPr lang="en-US" b="1" dirty="0" smtClean="0"/>
              <a:t>                                                 Hezbollah sponsored by Iran operating in  Lebanon</a:t>
            </a:r>
          </a:p>
          <a:p>
            <a:r>
              <a:rPr lang="en-US" b="1" dirty="0" smtClean="0"/>
              <a:t>                                                 Hamas sponsored by Iran operating in Israel</a:t>
            </a:r>
            <a:endParaRPr lang="en-US" b="1" dirty="0"/>
          </a:p>
          <a:p>
            <a:r>
              <a:rPr lang="en-US" dirty="0" smtClean="0"/>
              <a:t>A </a:t>
            </a:r>
            <a:r>
              <a:rPr lang="en-US" dirty="0"/>
              <a:t>state </a:t>
            </a:r>
            <a:r>
              <a:rPr lang="en-US" dirty="0" smtClean="0"/>
              <a:t>can</a:t>
            </a:r>
            <a:r>
              <a:rPr lang="en-US" b="1" dirty="0"/>
              <a:t> </a:t>
            </a:r>
            <a:r>
              <a:rPr lang="en-US" dirty="0" smtClean="0"/>
              <a:t> </a:t>
            </a:r>
            <a:r>
              <a:rPr lang="en-US" dirty="0"/>
              <a:t>sponsor terrorism by funding or harboring a terrorist organization. </a:t>
            </a:r>
            <a:r>
              <a:rPr lang="en-US" dirty="0" smtClean="0"/>
              <a:t>When </a:t>
            </a:r>
            <a:r>
              <a:rPr lang="en-US" dirty="0"/>
              <a:t>states provide funding for groups considered by some to be terrorist, they rarely acknowledge them as such.</a:t>
            </a:r>
          </a:p>
          <a:p>
            <a:r>
              <a:rPr lang="en-US" sz="2800" b="1" dirty="0">
                <a:solidFill>
                  <a:srgbClr val="FF0000"/>
                </a:solidFill>
              </a:rPr>
              <a:t>State </a:t>
            </a:r>
            <a:r>
              <a:rPr lang="en-US" sz="2800" b="1" dirty="0" smtClean="0">
                <a:solidFill>
                  <a:srgbClr val="FF0000"/>
                </a:solidFill>
              </a:rPr>
              <a:t>Terrorism: </a:t>
            </a:r>
            <a:r>
              <a:rPr lang="en-US" b="1" dirty="0" smtClean="0"/>
              <a:t>example: Argentina’s ‘Dirty War’ in 1970’s</a:t>
            </a:r>
          </a:p>
          <a:p>
            <a:r>
              <a:rPr lang="en-US" dirty="0" smtClean="0"/>
              <a:t>Argentina’s rightwing government systematically abducted tortured and killed left wing (communist) dissidents and protestors. Very secretive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CATEGORIES BY SPONSOR </a:t>
            </a:r>
            <a:endParaRPr lang="en-US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4052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193964" y="1537855"/>
            <a:ext cx="7680960" cy="4724400"/>
          </a:xfrm>
        </p:spPr>
        <p:txBody>
          <a:bodyPr>
            <a:normAutofit fontScale="85000" lnSpcReduction="10000"/>
          </a:bodyPr>
          <a:lstStyle/>
          <a:p>
            <a:r>
              <a:rPr lang="en-US" sz="2400" b="1" dirty="0" smtClean="0"/>
              <a:t>NATIONALISTIC: ACTS AGAINST A NATION –SEPARATIST AND OFTEN HAVE HEADQUARTERS IN ANOTHER COUNTRY –EX: IRA</a:t>
            </a:r>
          </a:p>
          <a:p>
            <a:r>
              <a:rPr lang="en-US" sz="2400" b="1" dirty="0" smtClean="0"/>
              <a:t>REVOULUTIONARY- TO DESTROY THEIR OWN GOVERNMENT FROM WITHIN THEIR COUNTRY</a:t>
            </a:r>
          </a:p>
          <a:p>
            <a:r>
              <a:rPr lang="en-US" sz="2400" b="1" dirty="0" smtClean="0"/>
              <a:t>RELIGIOUS / IDEOLOGICAL : BASED ON GLOBAL MEMBERSHIP - JIHAD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endParaRPr lang="en-US" dirty="0" smtClean="0"/>
          </a:p>
          <a:p>
            <a:r>
              <a:rPr lang="en-US" sz="4000" b="1" dirty="0" smtClean="0">
                <a:solidFill>
                  <a:srgbClr val="FFFF00"/>
                </a:solidFill>
              </a:rPr>
              <a:t>  ACTS OF TERRORISM</a:t>
            </a:r>
          </a:p>
          <a:p>
            <a:r>
              <a:rPr lang="en-US" sz="2400" b="1" dirty="0" smtClean="0"/>
              <a:t>DISRUPTIVE: TO DISRUPT AND DRAW ATTENTION TO CAUSE – INCREASE PRESTIGE (INTERNATIONAL)</a:t>
            </a:r>
          </a:p>
          <a:p>
            <a:r>
              <a:rPr lang="en-US" sz="2400" b="1" dirty="0" smtClean="0"/>
              <a:t>COERCIVE: TO DEMORALIZE </a:t>
            </a:r>
            <a:r>
              <a:rPr lang="en-US" sz="2400" b="1" smtClean="0"/>
              <a:t>CIVILIAN  COOPERATE(LOCAL)</a:t>
            </a:r>
            <a:endParaRPr lang="en-US" sz="2400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TYPES OF TERRORISM</a:t>
            </a:r>
            <a:endParaRPr lang="en-US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5355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pPr marL="457200" indent="-457200">
              <a:lnSpc>
                <a:spcPct val="90000"/>
              </a:lnSpc>
              <a:buFont typeface="Arial" pitchFamily="34" charset="0"/>
              <a:buChar char="•"/>
            </a:pPr>
            <a:r>
              <a:rPr lang="en-US" sz="3200" dirty="0"/>
              <a:t>Terrorism is an </a:t>
            </a:r>
            <a:r>
              <a:rPr lang="en-US" sz="3200" b="1" dirty="0">
                <a:solidFill>
                  <a:srgbClr val="FF0000"/>
                </a:solidFill>
              </a:rPr>
              <a:t>ancient</a:t>
            </a:r>
            <a:r>
              <a:rPr lang="en-US" sz="3200" b="1" dirty="0"/>
              <a:t> </a:t>
            </a:r>
            <a:r>
              <a:rPr lang="en-US" sz="3200" dirty="0"/>
              <a:t>tactic.</a:t>
            </a:r>
          </a:p>
          <a:p>
            <a:pPr marL="457200" indent="-457200">
              <a:lnSpc>
                <a:spcPct val="90000"/>
              </a:lnSpc>
              <a:buFont typeface="Arial" pitchFamily="34" charset="0"/>
              <a:buChar char="•"/>
            </a:pPr>
            <a:r>
              <a:rPr lang="en-US" sz="3200" dirty="0"/>
              <a:t>Terrorism is a mode of </a:t>
            </a:r>
            <a:r>
              <a:rPr lang="en-US" sz="3200" b="1" i="1" dirty="0">
                <a:solidFill>
                  <a:srgbClr val="FF0000"/>
                </a:solidFill>
              </a:rPr>
              <a:t>communication</a:t>
            </a:r>
            <a:r>
              <a:rPr lang="en-US" sz="3200" dirty="0"/>
              <a:t>. </a:t>
            </a:r>
          </a:p>
          <a:p>
            <a:pPr marL="457200" indent="-457200">
              <a:lnSpc>
                <a:spcPct val="90000"/>
              </a:lnSpc>
              <a:buFont typeface="Arial" pitchFamily="34" charset="0"/>
              <a:buChar char="•"/>
            </a:pPr>
            <a:r>
              <a:rPr lang="en-US" sz="3200" dirty="0"/>
              <a:t>Terrorism is a special type of violence and </a:t>
            </a:r>
            <a:r>
              <a:rPr lang="en-US" sz="3200" b="1" i="1" dirty="0">
                <a:solidFill>
                  <a:srgbClr val="FF0000"/>
                </a:solidFill>
              </a:rPr>
              <a:t>Asymmetrical warfare</a:t>
            </a:r>
            <a:r>
              <a:rPr lang="en-US" sz="3200" i="1" dirty="0"/>
              <a:t>.</a:t>
            </a:r>
            <a:endParaRPr lang="en-US" sz="3200" dirty="0"/>
          </a:p>
          <a:p>
            <a:pPr marL="457200" indent="-457200">
              <a:lnSpc>
                <a:spcPct val="90000"/>
              </a:lnSpc>
              <a:buFont typeface="Arial" pitchFamily="34" charset="0"/>
              <a:buChar char="•"/>
            </a:pPr>
            <a:r>
              <a:rPr lang="en-US" sz="3200" dirty="0"/>
              <a:t>Terrorism is </a:t>
            </a:r>
            <a:r>
              <a:rPr lang="en-US" sz="3200" b="1" i="1" dirty="0">
                <a:solidFill>
                  <a:srgbClr val="FF0000"/>
                </a:solidFill>
              </a:rPr>
              <a:t>used in times of peace, conflicts and war</a:t>
            </a:r>
            <a:r>
              <a:rPr lang="en-US" sz="3200" dirty="0">
                <a:solidFill>
                  <a:srgbClr val="FF0000"/>
                </a:solidFill>
              </a:rPr>
              <a:t>.</a:t>
            </a:r>
          </a:p>
          <a:p>
            <a:pPr marL="457200" indent="-457200">
              <a:lnSpc>
                <a:spcPct val="90000"/>
              </a:lnSpc>
              <a:buFont typeface="Arial" pitchFamily="34" charset="0"/>
              <a:buChar char="•"/>
            </a:pPr>
            <a:r>
              <a:rPr lang="en-US" sz="3200" dirty="0"/>
              <a:t>Terrorism is designed to make a point, through psychological means, </a:t>
            </a:r>
            <a:r>
              <a:rPr lang="en-US" sz="3200" b="1" dirty="0">
                <a:solidFill>
                  <a:srgbClr val="FF0000"/>
                </a:solidFill>
              </a:rPr>
              <a:t>fear.</a:t>
            </a:r>
            <a:endParaRPr lang="en-US" sz="3200" dirty="0">
              <a:solidFill>
                <a:srgbClr val="FF0000"/>
              </a:solidFill>
            </a:endParaRPr>
          </a:p>
          <a:p>
            <a:pPr marL="457200" indent="-457200">
              <a:lnSpc>
                <a:spcPct val="90000"/>
              </a:lnSpc>
              <a:buFont typeface="Arial" pitchFamily="34" charset="0"/>
              <a:buChar char="•"/>
            </a:pPr>
            <a:r>
              <a:rPr lang="en-US" sz="3200" dirty="0"/>
              <a:t>Terrorism is a </a:t>
            </a:r>
            <a:r>
              <a:rPr lang="en-US" sz="3200" b="1" dirty="0">
                <a:solidFill>
                  <a:srgbClr val="FF0000"/>
                </a:solidFill>
              </a:rPr>
              <a:t>political act</a:t>
            </a:r>
            <a:r>
              <a:rPr lang="en-US" sz="3200" b="1" dirty="0" smtClean="0"/>
              <a:t>.</a:t>
            </a:r>
            <a:endParaRPr lang="en-US" sz="3200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CONCLUSIONS</a:t>
            </a:r>
            <a:endParaRPr lang="en-US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3297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GUERILLA VS. TERRORISM</a:t>
            </a:r>
            <a:endParaRPr lang="en-US" b="1" dirty="0">
              <a:solidFill>
                <a:srgbClr val="FFFF00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6002363"/>
              </p:ext>
            </p:extLst>
          </p:nvPr>
        </p:nvGraphicFramePr>
        <p:xfrm>
          <a:off x="1143000" y="1752600"/>
          <a:ext cx="6029093" cy="4069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3077"/>
                <a:gridCol w="2186887"/>
                <a:gridCol w="2369129"/>
              </a:tblGrid>
              <a:tr h="317808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GUERILLA 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TERRORISM</a:t>
                      </a:r>
                      <a:endParaRPr lang="en-US" sz="1800" dirty="0"/>
                    </a:p>
                  </a:txBody>
                  <a:tcPr/>
                </a:tc>
              </a:tr>
              <a:tr h="1082040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TARGETS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Mostly military, police, or political opponents</a:t>
                      </a:r>
                    </a:p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State symbols, political opponents, and the public at large</a:t>
                      </a:r>
                    </a:p>
                    <a:p>
                      <a:endParaRPr lang="en-US" sz="1800" dirty="0"/>
                    </a:p>
                  </a:txBody>
                  <a:tcPr/>
                </a:tc>
              </a:tr>
              <a:tr h="731520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INTENDED</a:t>
                      </a:r>
                    </a:p>
                    <a:p>
                      <a:r>
                        <a:rPr lang="en-US" sz="1800" b="1" dirty="0" smtClean="0"/>
                        <a:t>IMPACTS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Mainly physical attrition of the enemy</a:t>
                      </a:r>
                    </a:p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Psychological coercion</a:t>
                      </a:r>
                    </a:p>
                    <a:p>
                      <a:endParaRPr lang="en-US" sz="1800" dirty="0"/>
                    </a:p>
                  </a:txBody>
                  <a:tcPr/>
                </a:tc>
              </a:tr>
              <a:tr h="960120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TACTICS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Commando-type operations</a:t>
                      </a:r>
                    </a:p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Specialized tactics: kidnapping, car bombs, hijacking, etc.</a:t>
                      </a:r>
                    </a:p>
                  </a:txBody>
                  <a:tcPr/>
                </a:tc>
              </a:tr>
              <a:tr h="614479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LEGALITY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YES if following rules</a:t>
                      </a:r>
                    </a:p>
                    <a:p>
                      <a:r>
                        <a:rPr lang="en-US" sz="1800" dirty="0" smtClean="0"/>
                        <a:t>Of war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NO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5053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457200" y="1752600"/>
            <a:ext cx="7680960" cy="4724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52426" y="228600"/>
            <a:ext cx="7680960" cy="1524000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FFFF00"/>
                </a:solidFill>
              </a:rPr>
              <a:t>PART II</a:t>
            </a:r>
            <a:br>
              <a:rPr lang="en-US" sz="4800" b="1" dirty="0" smtClean="0">
                <a:solidFill>
                  <a:srgbClr val="FFFF00"/>
                </a:solidFill>
              </a:rPr>
            </a:br>
            <a:r>
              <a:rPr lang="en-US" sz="4800" b="1" dirty="0" smtClean="0">
                <a:solidFill>
                  <a:srgbClr val="FFFF00"/>
                </a:solidFill>
              </a:rPr>
              <a:t>TERRORISM TODAY</a:t>
            </a:r>
            <a:endParaRPr lang="en-US" sz="4800" b="1" dirty="0">
              <a:solidFill>
                <a:srgbClr val="FFFF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75" y="1752600"/>
            <a:ext cx="4286250" cy="428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7486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Jihad is used to refer to the modern day (2000’s) political militaristic conflict between </a:t>
            </a:r>
            <a:r>
              <a:rPr lang="en-US" sz="2400" u="sng" dirty="0" smtClean="0">
                <a:solidFill>
                  <a:srgbClr val="FF0000"/>
                </a:solidFill>
              </a:rPr>
              <a:t>Islamic fundamentalism and the West.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What is fundamentalism?</a:t>
            </a:r>
          </a:p>
          <a:p>
            <a:pPr marL="342900" indent="-342900">
              <a:buAutoNum type="arabicPeriod"/>
            </a:pPr>
            <a:r>
              <a:rPr lang="en-US" sz="2400" dirty="0" smtClean="0"/>
              <a:t>Koran interpretations that typically have intolerance to western values and in many cases women’s rights.</a:t>
            </a:r>
          </a:p>
          <a:p>
            <a:pPr marL="342900" indent="-342900">
              <a:buAutoNum type="arabicPeriod"/>
            </a:pPr>
            <a:r>
              <a:rPr lang="en-US" sz="2400" dirty="0" smtClean="0"/>
              <a:t>Living by Sharia Law and codes are politically integrated into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JIHAD</a:t>
            </a:r>
            <a:endParaRPr lang="en-US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Origins in Western Colonialism by European Powers over Middle East territories with deeper roots in the Crusades during the Middle Ages between European Christians and Middle Eastern Muslims.</a:t>
            </a:r>
          </a:p>
          <a:p>
            <a:r>
              <a:rPr lang="en-US" dirty="0" smtClean="0"/>
              <a:t>Today it is a complicated struggle.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Struggle against Western liberal </a:t>
            </a:r>
            <a:r>
              <a:rPr lang="en-US" b="1" dirty="0" smtClean="0">
                <a:solidFill>
                  <a:srgbClr val="FF0000"/>
                </a:solidFill>
              </a:rPr>
              <a:t>values</a:t>
            </a:r>
            <a:r>
              <a:rPr lang="en-US" dirty="0" smtClean="0"/>
              <a:t> championed by the United States, popular culture, and the media.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Struggle against the capitalistic and militaristic </a:t>
            </a:r>
            <a:r>
              <a:rPr lang="en-US" b="1" dirty="0" smtClean="0">
                <a:solidFill>
                  <a:srgbClr val="FF0000"/>
                </a:solidFill>
              </a:rPr>
              <a:t>imperialism</a:t>
            </a:r>
            <a:r>
              <a:rPr lang="en-US" dirty="0" smtClean="0"/>
              <a:t> of Western economies and multi national companies  - ‘Globalization’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Struggle against the U.S. taking Middle Eastern </a:t>
            </a:r>
            <a:r>
              <a:rPr lang="en-US" b="1" dirty="0" smtClean="0">
                <a:solidFill>
                  <a:srgbClr val="FF0000"/>
                </a:solidFill>
              </a:rPr>
              <a:t>Oil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through corrupt and oppressive regimes – Saudi Arabians.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Struggle against </a:t>
            </a:r>
            <a:r>
              <a:rPr lang="en-US" b="1" dirty="0" smtClean="0">
                <a:solidFill>
                  <a:srgbClr val="FF0000"/>
                </a:solidFill>
              </a:rPr>
              <a:t>Israel  </a:t>
            </a:r>
            <a:r>
              <a:rPr lang="en-US" dirty="0" smtClean="0"/>
              <a:t>(Jewish and backed by U.S.) in the oppression of the Palestinians (Arab and Muslim backed by Iran)</a:t>
            </a:r>
          </a:p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WHY DO WE HAVE THIS TYPE OF GLOBAL CONFLICT?</a:t>
            </a:r>
            <a:endParaRPr lang="en-CA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9713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CA" b="1" dirty="0" smtClean="0">
                <a:solidFill>
                  <a:srgbClr val="FFFF00"/>
                </a:solidFill>
              </a:rPr>
              <a:t>For ISIS:</a:t>
            </a:r>
          </a:p>
          <a:p>
            <a:r>
              <a:rPr lang="en-CA" dirty="0" smtClean="0"/>
              <a:t>It is</a:t>
            </a:r>
            <a:r>
              <a:rPr lang="en-CA" dirty="0"/>
              <a:t> the process of consolidating its power as a government within the Islamic </a:t>
            </a:r>
            <a:r>
              <a:rPr lang="en-CA" b="1" dirty="0">
                <a:solidFill>
                  <a:srgbClr val="FF0000"/>
                </a:solidFill>
              </a:rPr>
              <a:t>Caliphate</a:t>
            </a:r>
            <a:r>
              <a:rPr lang="en-CA" b="1" dirty="0" smtClean="0">
                <a:solidFill>
                  <a:srgbClr val="FF0000"/>
                </a:solidFill>
              </a:rPr>
              <a:t>. </a:t>
            </a:r>
            <a:r>
              <a:rPr lang="en-CA" dirty="0" smtClean="0"/>
              <a:t>(an Islamic transnational </a:t>
            </a:r>
            <a:r>
              <a:rPr lang="en-CA" dirty="0"/>
              <a:t>government of all Muslims concerned with affairs of state and </a:t>
            </a:r>
            <a:r>
              <a:rPr lang="en-CA" dirty="0" smtClean="0"/>
              <a:t>religion lead by a Caliph – spiritual leader)</a:t>
            </a:r>
          </a:p>
          <a:p>
            <a:r>
              <a:rPr lang="en-US" b="1" dirty="0" smtClean="0">
                <a:solidFill>
                  <a:srgbClr val="FFFF00"/>
                </a:solidFill>
              </a:rPr>
              <a:t>For Al </a:t>
            </a:r>
            <a:r>
              <a:rPr lang="en-US" b="1" dirty="0" err="1" smtClean="0">
                <a:solidFill>
                  <a:srgbClr val="FFFF00"/>
                </a:solidFill>
              </a:rPr>
              <a:t>Qeda</a:t>
            </a:r>
            <a:r>
              <a:rPr lang="en-US" b="1" dirty="0" smtClean="0">
                <a:solidFill>
                  <a:srgbClr val="FFFF00"/>
                </a:solidFill>
              </a:rPr>
              <a:t>:</a:t>
            </a:r>
          </a:p>
          <a:p>
            <a:pPr fontAlgn="base"/>
            <a:r>
              <a:rPr lang="en-CA" dirty="0"/>
              <a:t>Removing Islamic / </a:t>
            </a:r>
            <a:r>
              <a:rPr lang="en-CA" dirty="0" smtClean="0"/>
              <a:t>Arab Countries current </a:t>
            </a:r>
            <a:r>
              <a:rPr lang="en-CA" dirty="0"/>
              <a:t>leadership. They are perceived as </a:t>
            </a:r>
            <a:r>
              <a:rPr lang="en-CA" dirty="0" smtClean="0">
                <a:solidFill>
                  <a:srgbClr val="FF0000"/>
                </a:solidFill>
              </a:rPr>
              <a:t>secular </a:t>
            </a:r>
            <a:r>
              <a:rPr lang="en-CA" dirty="0" smtClean="0"/>
              <a:t>(not bound by Islamic religious rule), </a:t>
            </a:r>
            <a:r>
              <a:rPr lang="en-CA" dirty="0"/>
              <a:t>promoting corrupted forms of Islam, and guilty of permitting foreign (e.g. Americans) occupation;</a:t>
            </a:r>
          </a:p>
          <a:p>
            <a:pPr fontAlgn="base"/>
            <a:r>
              <a:rPr lang="en-CA" dirty="0"/>
              <a:t>Removing American military, as well as economic and cultural, influence from the Middle East and Islamic countries; weakening Israel, an American ally, is a corollary goal.</a:t>
            </a:r>
          </a:p>
          <a:p>
            <a:endParaRPr lang="en-CA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WHAT ARE THE JIHAD GOALS?</a:t>
            </a:r>
            <a:endParaRPr lang="en-CA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9115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352426" y="2438400"/>
            <a:ext cx="8562974" cy="3749040"/>
          </a:xfr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Yes</a:t>
            </a:r>
            <a:r>
              <a:rPr lang="en-US" sz="2400" b="1" dirty="0" smtClean="0">
                <a:solidFill>
                  <a:srgbClr val="FF0000"/>
                </a:solidFill>
              </a:rPr>
              <a:t>!</a:t>
            </a:r>
            <a:r>
              <a:rPr lang="en-US" sz="2400" b="1" dirty="0" smtClean="0"/>
              <a:t> And it is most visible in Iraq</a:t>
            </a:r>
          </a:p>
          <a:p>
            <a:r>
              <a:rPr lang="en-US" sz="2400" b="1" dirty="0" smtClean="0"/>
              <a:t>There are two branches of Islam: Sunni and Shia </a:t>
            </a:r>
          </a:p>
          <a:p>
            <a:r>
              <a:rPr lang="en-US" sz="2400" b="1" dirty="0" smtClean="0"/>
              <a:t>It is similar to two branches of  Christianity: Protestants and Catholics</a:t>
            </a:r>
          </a:p>
          <a:p>
            <a:r>
              <a:rPr lang="en-US" sz="2400" b="1" dirty="0" smtClean="0"/>
              <a:t>It is similar to tribal branches – Hutu vs. Tutsi in Rwanda</a:t>
            </a:r>
          </a:p>
          <a:p>
            <a:r>
              <a:rPr lang="en-US" dirty="0" smtClean="0"/>
              <a:t>http</a:t>
            </a:r>
            <a:r>
              <a:rPr lang="en-US" dirty="0"/>
              <a:t>://www.washingtonpost.com/blogs/worldviews/wp/2014/01/22/why-sunnis-and-shias-are-fighting-explained-in-two-minutes</a:t>
            </a:r>
            <a:r>
              <a:rPr lang="en-US" sz="2400" dirty="0"/>
              <a:t>/</a:t>
            </a:r>
            <a:endParaRPr lang="en-CA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52426" y="228600"/>
            <a:ext cx="7680960" cy="19812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ISN’T THE ISLAMIC WORLD AT WAR WITH ONE ANOTHER </a:t>
            </a:r>
            <a:r>
              <a:rPr lang="en-US" dirty="0" smtClean="0">
                <a:solidFill>
                  <a:srgbClr val="FFFF00"/>
                </a:solidFill>
              </a:rPr>
              <a:t/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dirty="0" smtClean="0">
                <a:solidFill>
                  <a:srgbClr val="FFFF00"/>
                </a:solidFill>
              </a:rPr>
              <a:t>…as well as the West?</a:t>
            </a:r>
            <a:endParaRPr lang="en-CA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0039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52426" y="228600"/>
            <a:ext cx="8181974" cy="10668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SUNNI</a:t>
            </a:r>
            <a:r>
              <a:rPr lang="en-US" dirty="0" smtClean="0"/>
              <a:t>   90%                          </a:t>
            </a:r>
            <a:r>
              <a:rPr lang="en-US" b="1" dirty="0" smtClean="0">
                <a:solidFill>
                  <a:srgbClr val="FFFF00"/>
                </a:solidFill>
              </a:rPr>
              <a:t>SHIA</a:t>
            </a:r>
            <a:r>
              <a:rPr lang="en-US" dirty="0" smtClean="0"/>
              <a:t>  10%</a:t>
            </a:r>
            <a:endParaRPr lang="en-C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262" y="1676400"/>
            <a:ext cx="8544649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6622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76400" y="1828800"/>
            <a:ext cx="57150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What is it</a:t>
            </a:r>
            <a:r>
              <a:rPr lang="en-US" sz="3200" dirty="0" smtClean="0"/>
              <a:t>?</a:t>
            </a:r>
          </a:p>
          <a:p>
            <a:r>
              <a:rPr lang="en-US" sz="3200" dirty="0" smtClean="0"/>
              <a:t>What types or terrorism?</a:t>
            </a:r>
            <a:endParaRPr lang="en-US" sz="3200" dirty="0"/>
          </a:p>
          <a:p>
            <a:r>
              <a:rPr lang="en-US" sz="3200" dirty="0"/>
              <a:t>Where does it come from?</a:t>
            </a:r>
          </a:p>
          <a:p>
            <a:r>
              <a:rPr lang="en-US" sz="3200" dirty="0"/>
              <a:t>Why is it used?</a:t>
            </a:r>
          </a:p>
          <a:p>
            <a:r>
              <a:rPr lang="en-US" sz="3200" dirty="0"/>
              <a:t>How can we prevent it?</a:t>
            </a:r>
          </a:p>
          <a:p>
            <a:r>
              <a:rPr lang="en-US" sz="3200" dirty="0"/>
              <a:t>What do we fear about Terrorism?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solidFill>
                  <a:srgbClr val="FFFF00"/>
                </a:solidFill>
              </a:rPr>
              <a:t>PART I :  THE BASICS</a:t>
            </a:r>
            <a:endParaRPr lang="en-US" sz="4800" b="1" dirty="0">
              <a:solidFill>
                <a:srgbClr val="FFFF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4367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In Iraq under Saddam Hussein the </a:t>
            </a:r>
            <a:r>
              <a:rPr lang="en-US" b="1" dirty="0">
                <a:solidFill>
                  <a:srgbClr val="FF0000"/>
                </a:solidFill>
              </a:rPr>
              <a:t>Sunnis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(minority in Iraq) were given the best positions.</a:t>
            </a:r>
          </a:p>
          <a:p>
            <a:r>
              <a:rPr lang="en-US" dirty="0"/>
              <a:t>Today after the U.S. invasion and the removal of Hussein, Iraq is ‘controlled’ by the majority </a:t>
            </a:r>
            <a:r>
              <a:rPr lang="en-US" b="1" dirty="0">
                <a:solidFill>
                  <a:srgbClr val="00B0F0"/>
                </a:solidFill>
              </a:rPr>
              <a:t>Shias</a:t>
            </a:r>
            <a:r>
              <a:rPr lang="en-US" dirty="0"/>
              <a:t> (Shiites).</a:t>
            </a:r>
          </a:p>
          <a:p>
            <a:r>
              <a:rPr lang="en-US" dirty="0"/>
              <a:t>The civil war in Iraq and Syria then is </a:t>
            </a:r>
            <a:r>
              <a:rPr lang="en-US" b="1" dirty="0">
                <a:solidFill>
                  <a:srgbClr val="FF0000"/>
                </a:solidFill>
              </a:rPr>
              <a:t>Sunni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rebel group ISIS trying to take over the </a:t>
            </a:r>
            <a:r>
              <a:rPr lang="en-US" b="1" dirty="0">
                <a:solidFill>
                  <a:srgbClr val="00B0F0"/>
                </a:solidFill>
              </a:rPr>
              <a:t>Shia</a:t>
            </a:r>
            <a:r>
              <a:rPr lang="en-US" dirty="0"/>
              <a:t> governments in Iraq and Syria.</a:t>
            </a:r>
          </a:p>
          <a:p>
            <a:r>
              <a:rPr lang="en-US" dirty="0"/>
              <a:t>The great irony here is that</a:t>
            </a:r>
            <a:r>
              <a:rPr lang="en-US" dirty="0">
                <a:solidFill>
                  <a:srgbClr val="00B0F0"/>
                </a:solidFill>
              </a:rPr>
              <a:t> </a:t>
            </a:r>
            <a:r>
              <a:rPr lang="en-US" b="1" dirty="0" smtClean="0">
                <a:solidFill>
                  <a:srgbClr val="00B0F0"/>
                </a:solidFill>
              </a:rPr>
              <a:t>Shia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/>
              <a:t>Iran and the United States are fighting on the same side against </a:t>
            </a:r>
            <a:r>
              <a:rPr lang="en-US" dirty="0" smtClean="0"/>
              <a:t>ISIS and with </a:t>
            </a:r>
            <a:r>
              <a:rPr lang="en-CA" b="1" dirty="0"/>
              <a:t>Bashar </a:t>
            </a:r>
            <a:r>
              <a:rPr lang="en-CA" b="1" dirty="0" smtClean="0"/>
              <a:t>al</a:t>
            </a:r>
            <a:r>
              <a:rPr lang="en-CA" dirty="0" smtClean="0"/>
              <a:t>-</a:t>
            </a:r>
            <a:r>
              <a:rPr lang="en-CA" b="1" dirty="0" smtClean="0"/>
              <a:t>Assad (also </a:t>
            </a:r>
            <a:r>
              <a:rPr lang="en-CA" b="1" dirty="0" smtClean="0">
                <a:solidFill>
                  <a:srgbClr val="00B0F0"/>
                </a:solidFill>
              </a:rPr>
              <a:t>Shia</a:t>
            </a:r>
            <a:r>
              <a:rPr lang="en-CA" b="1" dirty="0" smtClean="0"/>
              <a:t>) the Syrian leader who has been committing atrocities in his own country in a civil war sparked with the Arab Spring. </a:t>
            </a:r>
          </a:p>
          <a:p>
            <a:r>
              <a:rPr lang="en-CA" b="1" dirty="0" smtClean="0">
                <a:solidFill>
                  <a:srgbClr val="FFFF00"/>
                </a:solidFill>
              </a:rPr>
              <a:t>Arab Spring: </a:t>
            </a:r>
            <a:r>
              <a:rPr lang="en-CA" dirty="0" smtClean="0"/>
              <a:t>Pan National uprisings across North Africa and the middle East to oust repressive dictators such as Gaddafi in Libya, Mubarak in Egypt, </a:t>
            </a:r>
            <a:r>
              <a:rPr lang="en-US" b="1" dirty="0" smtClean="0"/>
              <a:t> and Assad in Syria.. The others went… Assad hasn’t.</a:t>
            </a:r>
            <a:endParaRPr lang="en-US" dirty="0"/>
          </a:p>
          <a:p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WHAT ABOUT IRAQ AND SYRIA?</a:t>
            </a:r>
            <a:endParaRPr lang="en-CA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5366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5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In Iraq under Saddam Hussein the Sunnis (minority in Iraq) were given the best positions.</a:t>
            </a:r>
          </a:p>
          <a:p>
            <a:r>
              <a:rPr lang="en-US" dirty="0" smtClean="0"/>
              <a:t>Today after the U.S. invasion and the removal of Hussein, Iraq is ‘controlled’ by the majority Shias (Shiites).</a:t>
            </a:r>
          </a:p>
          <a:p>
            <a:r>
              <a:rPr lang="en-US" dirty="0" smtClean="0"/>
              <a:t>The civil war in Iraq and Syria then is Sunni rebel group ISIS trying to take over the Shia governments in Iraq and Syria.</a:t>
            </a:r>
          </a:p>
          <a:p>
            <a:r>
              <a:rPr lang="en-US" dirty="0" smtClean="0"/>
              <a:t>The great irony here is that Shi Iran and the United States are fighting on the same side against ISIS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WHAT ABOUT IRAQ?</a:t>
            </a:r>
            <a:endParaRPr lang="en-CA" b="1" dirty="0">
              <a:solidFill>
                <a:srgbClr val="FFFF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362200"/>
            <a:ext cx="4419600" cy="2942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8723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Israel isn’t a target yet because ISIS wants Saudi Arabia</a:t>
            </a:r>
            <a:r>
              <a:rPr lang="en-US" dirty="0" smtClean="0"/>
              <a:t>…</a:t>
            </a:r>
          </a:p>
          <a:p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/>
              <a:t>Middle East’s Sunni </a:t>
            </a:r>
            <a:r>
              <a:rPr lang="en-US" dirty="0" smtClean="0"/>
              <a:t>Powerhouse</a:t>
            </a:r>
            <a:r>
              <a:rPr lang="en-US" dirty="0"/>
              <a:t>, </a:t>
            </a:r>
            <a:endParaRPr lang="en-US" dirty="0" smtClean="0"/>
          </a:p>
          <a:p>
            <a:r>
              <a:rPr lang="en-US" dirty="0" smtClean="0"/>
              <a:t>                                 ….home </a:t>
            </a:r>
            <a:r>
              <a:rPr lang="en-US" dirty="0"/>
              <a:t>to Mecca, </a:t>
            </a:r>
            <a:endParaRPr lang="en-US" dirty="0" smtClean="0"/>
          </a:p>
          <a:p>
            <a:r>
              <a:rPr lang="en-US" dirty="0" smtClean="0"/>
              <a:t>                                                     ….and the world’s largest exporter of oil!!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The Problem is:</a:t>
            </a:r>
          </a:p>
          <a:p>
            <a:r>
              <a:rPr lang="en-US" dirty="0" smtClean="0"/>
              <a:t>Saudi Arabia is a U.S. ally and is therefore supported by U.S. oil interests which upset Osama bin Laden / Al </a:t>
            </a:r>
            <a:r>
              <a:rPr lang="en-US" dirty="0" err="1" smtClean="0"/>
              <a:t>Qeda</a:t>
            </a:r>
            <a:r>
              <a:rPr lang="en-US" dirty="0" smtClean="0"/>
              <a:t> in the first place (origins of Jihad!)</a:t>
            </a:r>
          </a:p>
          <a:p>
            <a:r>
              <a:rPr lang="en-US" dirty="0" smtClean="0"/>
              <a:t>The ruthless Saudi Monarchy (dictatorship) has oppressed the Saudi people and is worried about it’s own internal insurgency </a:t>
            </a:r>
            <a:r>
              <a:rPr lang="en-US" b="1" dirty="0" smtClean="0">
                <a:solidFill>
                  <a:srgbClr val="FFFF00"/>
                </a:solidFill>
              </a:rPr>
              <a:t>(revolutionary terrorism).</a:t>
            </a:r>
          </a:p>
          <a:p>
            <a:r>
              <a:rPr lang="en-US" dirty="0" smtClean="0"/>
              <a:t>Many private Saudi Sunnis sympathize, finance the ISIS action.</a:t>
            </a:r>
          </a:p>
          <a:p>
            <a:r>
              <a:rPr lang="en-US" b="1" dirty="0" smtClean="0">
                <a:solidFill>
                  <a:srgbClr val="FFFF00"/>
                </a:solidFill>
              </a:rPr>
              <a:t>(state sponsored terrorism)</a:t>
            </a:r>
          </a:p>
          <a:p>
            <a:r>
              <a:rPr lang="en-US" dirty="0" smtClean="0"/>
              <a:t>This worries the pro-U.S. Saudi monarchy so they upgrade militarily and clamp down on human rights.</a:t>
            </a:r>
            <a:endParaRPr lang="en-US" dirty="0"/>
          </a:p>
          <a:p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WHY ISNT ISRAEL A TARGET?</a:t>
            </a:r>
            <a:endParaRPr lang="en-CA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2992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352426" y="2209800"/>
            <a:ext cx="7680960" cy="397764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When Israel was created at the end of WWII it was championed by the United States.</a:t>
            </a:r>
          </a:p>
          <a:p>
            <a:r>
              <a:rPr lang="en-US" sz="2400" dirty="0" smtClean="0"/>
              <a:t>Unfortunately Israel was created by plunking it right on top of Palestine therefore taking away their country and their land.</a:t>
            </a:r>
          </a:p>
          <a:p>
            <a:r>
              <a:rPr lang="en-US" sz="2400" dirty="0" smtClean="0"/>
              <a:t>Palestinians are Arabs and Muslims.</a:t>
            </a:r>
          </a:p>
          <a:p>
            <a:r>
              <a:rPr lang="en-US" sz="2400" dirty="0" smtClean="0"/>
              <a:t>The Palestinians have been fighting for their own country and land ever since.</a:t>
            </a:r>
            <a:endParaRPr lang="en-CA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228600"/>
            <a:ext cx="7680960" cy="1905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HOW DOES ISRAEL, THE PALESTINIANS AND THE U.S. FIT IN TO THIS?</a:t>
            </a:r>
            <a:endParaRPr lang="en-CA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0232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lvl="1" indent="0">
              <a:buNone/>
            </a:pPr>
            <a:r>
              <a:rPr lang="en-US" sz="2400" dirty="0" smtClean="0"/>
              <a:t>1.8 </a:t>
            </a:r>
            <a:r>
              <a:rPr lang="en-US" sz="2400" dirty="0"/>
              <a:t>billion </a:t>
            </a:r>
            <a:r>
              <a:rPr lang="en-US" sz="2400" dirty="0" smtClean="0"/>
              <a:t>is </a:t>
            </a:r>
            <a:r>
              <a:rPr lang="en-US" sz="2400" dirty="0"/>
              <a:t>Muslim </a:t>
            </a:r>
          </a:p>
          <a:p>
            <a:pPr lvl="1" indent="0">
              <a:buNone/>
            </a:pPr>
            <a:r>
              <a:rPr lang="en-US" sz="2400" dirty="0" smtClean="0"/>
              <a:t>2.2 </a:t>
            </a:r>
            <a:r>
              <a:rPr lang="en-US" sz="2400" dirty="0"/>
              <a:t>billion </a:t>
            </a:r>
            <a:r>
              <a:rPr lang="en-US" sz="2400" dirty="0" smtClean="0"/>
              <a:t>Christian</a:t>
            </a:r>
          </a:p>
          <a:p>
            <a:pPr lvl="1" indent="0">
              <a:buNone/>
            </a:pPr>
            <a:r>
              <a:rPr lang="en-US" sz="2400" dirty="0" smtClean="0"/>
              <a:t>1.1 </a:t>
            </a:r>
            <a:r>
              <a:rPr lang="en-US" sz="2400" dirty="0"/>
              <a:t>billion </a:t>
            </a:r>
            <a:r>
              <a:rPr lang="en-US" sz="2400" dirty="0" smtClean="0"/>
              <a:t>Secular </a:t>
            </a:r>
          </a:p>
          <a:p>
            <a:pPr lvl="1" indent="0">
              <a:buNone/>
            </a:pPr>
            <a:r>
              <a:rPr lang="en-US" sz="2400" dirty="0" smtClean="0"/>
              <a:t>1 </a:t>
            </a:r>
            <a:r>
              <a:rPr lang="en-US" sz="2400" dirty="0"/>
              <a:t>billion </a:t>
            </a:r>
            <a:r>
              <a:rPr lang="en-US" sz="2400" dirty="0" smtClean="0"/>
              <a:t>Hindu</a:t>
            </a:r>
          </a:p>
          <a:p>
            <a:pPr lvl="1" indent="0">
              <a:buNone/>
            </a:pPr>
            <a:endParaRPr lang="en-US" sz="2400" dirty="0"/>
          </a:p>
          <a:p>
            <a:pPr lvl="1" indent="0">
              <a:buNone/>
            </a:pPr>
            <a:r>
              <a:rPr lang="en-US" sz="2400" dirty="0"/>
              <a:t>The fastest growing religion due to reproduction rates and </a:t>
            </a:r>
            <a:r>
              <a:rPr lang="en-US" sz="2400" dirty="0" smtClean="0"/>
              <a:t>conversions.</a:t>
            </a:r>
          </a:p>
          <a:p>
            <a:pPr lvl="1" indent="0">
              <a:buNone/>
            </a:pPr>
            <a:endParaRPr lang="en-US" sz="2400" dirty="0" smtClean="0"/>
          </a:p>
          <a:p>
            <a:pPr lvl="1" indent="0">
              <a:buNone/>
            </a:pPr>
            <a:endParaRPr lang="en-US" sz="2400" dirty="0"/>
          </a:p>
          <a:p>
            <a:endParaRPr lang="en-CA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ISLAMIC WORLD GLOBALLY</a:t>
            </a:r>
            <a:endParaRPr lang="en-CA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7167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lvl="1" indent="0">
              <a:buNone/>
            </a:pPr>
            <a:r>
              <a:rPr lang="en-US" sz="2400" dirty="0" smtClean="0"/>
              <a:t>Muslims </a:t>
            </a:r>
            <a:r>
              <a:rPr lang="en-US" sz="2400" dirty="0"/>
              <a:t>are migrating into European </a:t>
            </a:r>
            <a:r>
              <a:rPr lang="en-US" sz="2400" dirty="0" smtClean="0"/>
              <a:t>countries to replace low fertility rates – the birth dearth. </a:t>
            </a:r>
            <a:r>
              <a:rPr lang="en-US" sz="2400" dirty="0"/>
              <a:t>They are bringing their fundamental beliefs with them. </a:t>
            </a:r>
            <a:endParaRPr lang="en-US" sz="2400" dirty="0" smtClean="0"/>
          </a:p>
          <a:p>
            <a:pPr lvl="1" indent="0">
              <a:buNone/>
            </a:pPr>
            <a:endParaRPr lang="en-US" sz="2400" dirty="0" smtClean="0"/>
          </a:p>
          <a:p>
            <a:pPr lvl="1" indent="0">
              <a:buNone/>
            </a:pPr>
            <a:r>
              <a:rPr lang="en-US" sz="2400" dirty="0" smtClean="0"/>
              <a:t>Now we can see a clash between liberal Western Media</a:t>
            </a:r>
          </a:p>
          <a:p>
            <a:pPr lvl="1" indent="0">
              <a:buNone/>
            </a:pPr>
            <a:r>
              <a:rPr lang="en-US" sz="2400" dirty="0" smtClean="0"/>
              <a:t>(Charlie </a:t>
            </a:r>
            <a:r>
              <a:rPr lang="en-US" sz="2400" dirty="0" err="1" smtClean="0"/>
              <a:t>Hebdo</a:t>
            </a:r>
            <a:r>
              <a:rPr lang="en-US" sz="2400" dirty="0" smtClean="0"/>
              <a:t>) and its depiction of the Prophet Mohamed against these fundamentalist views of Muslims.</a:t>
            </a:r>
          </a:p>
          <a:p>
            <a:pPr lvl="1" indent="0">
              <a:buNone/>
            </a:pPr>
            <a:endParaRPr lang="en-US" sz="2400" dirty="0"/>
          </a:p>
          <a:p>
            <a:pPr lvl="1" indent="0">
              <a:buNone/>
            </a:pPr>
            <a:r>
              <a:rPr lang="en-US" sz="2400" dirty="0" smtClean="0"/>
              <a:t>Economically many Muslims in Europe are poor, marginalized socially with higher unemployment and easy targets for Jihadi causes…</a:t>
            </a:r>
            <a:endParaRPr lang="en-US" sz="2400" dirty="0"/>
          </a:p>
          <a:p>
            <a:pPr lvl="1" indent="0">
              <a:buNone/>
            </a:pPr>
            <a:r>
              <a:rPr lang="en-US" sz="2400" dirty="0" smtClean="0"/>
              <a:t>‘</a:t>
            </a:r>
            <a:r>
              <a:rPr lang="en-US" sz="2400" dirty="0"/>
              <a:t>Jihad Cool’ is a method of recruitment here.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MIGRATION TO EUROPE</a:t>
            </a:r>
            <a:endParaRPr lang="en-CA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6307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They are also having much larger families than Europeans and therefore are seen as a threat to European cultures as their percentages rise and Europeans drop. </a:t>
            </a:r>
          </a:p>
          <a:p>
            <a:endParaRPr lang="en-US" dirty="0" smtClean="0"/>
          </a:p>
          <a:p>
            <a:r>
              <a:rPr lang="en-US" dirty="0" smtClean="0"/>
              <a:t>This will give them stronger voting rights</a:t>
            </a:r>
          </a:p>
          <a:p>
            <a:r>
              <a:rPr lang="en-US" dirty="0" smtClean="0"/>
              <a:t>to determine the laws and cultures</a:t>
            </a:r>
          </a:p>
          <a:p>
            <a:r>
              <a:rPr lang="en-US" dirty="0" smtClean="0"/>
              <a:t> of these democratic countries.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This adds more fuel to the fire….</a:t>
            </a:r>
          </a:p>
          <a:p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FUTURE POPULATIONS</a:t>
            </a:r>
            <a:endParaRPr lang="en-CA" b="1" dirty="0">
              <a:solidFill>
                <a:srgbClr val="FFFF00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209800"/>
            <a:ext cx="3244770" cy="4363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5759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524000"/>
            <a:ext cx="3637162" cy="47244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CHARLIE HEBDO CARTOON</a:t>
            </a:r>
            <a:endParaRPr lang="en-CA" b="1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05400" y="1981200"/>
            <a:ext cx="29718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Does free speech give a publication the right to print, what they want…</a:t>
            </a:r>
          </a:p>
          <a:p>
            <a:endParaRPr lang="en-US" sz="2400" dirty="0" smtClean="0"/>
          </a:p>
          <a:p>
            <a:r>
              <a:rPr lang="en-US" sz="2400" dirty="0" smtClean="0"/>
              <a:t>Or is this provocation knowing that it is against Islam to show a picture of the Prophet Mohamed?</a:t>
            </a: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1388765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CA" sz="2800" dirty="0" smtClean="0"/>
              <a:t>Jihad Cool</a:t>
            </a:r>
            <a:r>
              <a:rPr lang="en-CA" sz="2800" dirty="0"/>
              <a:t> </a:t>
            </a:r>
            <a:r>
              <a:rPr lang="en-CA" dirty="0"/>
              <a:t>is a term used by Western security </a:t>
            </a:r>
            <a:r>
              <a:rPr lang="en-CA" dirty="0" smtClean="0"/>
              <a:t>experts</a:t>
            </a:r>
            <a:r>
              <a:rPr lang="en-CA" dirty="0"/>
              <a:t> concerning the re-branding of militant </a:t>
            </a:r>
            <a:r>
              <a:rPr lang="en-CA" dirty="0" err="1"/>
              <a:t>Jihadism</a:t>
            </a:r>
            <a:r>
              <a:rPr lang="en-CA" dirty="0"/>
              <a:t> into something fashionable, or </a:t>
            </a:r>
            <a:r>
              <a:rPr lang="en-CA" dirty="0" smtClean="0"/>
              <a:t>cool to </a:t>
            </a:r>
            <a:r>
              <a:rPr lang="en-CA" dirty="0"/>
              <a:t>younger people through social media, magazines</a:t>
            </a:r>
            <a:r>
              <a:rPr lang="en-CA" dirty="0" smtClean="0"/>
              <a:t>,</a:t>
            </a:r>
            <a:r>
              <a:rPr lang="en-CA" baseline="30000" dirty="0" smtClean="0"/>
              <a:t> </a:t>
            </a:r>
            <a:r>
              <a:rPr lang="en-CA" dirty="0"/>
              <a:t> rap videos</a:t>
            </a:r>
            <a:r>
              <a:rPr lang="en-CA" dirty="0" smtClean="0"/>
              <a:t>,</a:t>
            </a:r>
            <a:r>
              <a:rPr lang="en-CA" baseline="30000" dirty="0" smtClean="0"/>
              <a:t> </a:t>
            </a:r>
            <a:r>
              <a:rPr lang="en-CA" dirty="0"/>
              <a:t> clothing</a:t>
            </a:r>
            <a:r>
              <a:rPr lang="en-CA" dirty="0" smtClean="0"/>
              <a:t>,</a:t>
            </a:r>
            <a:r>
              <a:rPr lang="en-CA" baseline="30000" dirty="0" smtClean="0"/>
              <a:t> </a:t>
            </a:r>
            <a:r>
              <a:rPr lang="en-CA" dirty="0"/>
              <a:t> toys, propaganda videos</a:t>
            </a:r>
            <a:r>
              <a:rPr lang="en-CA" dirty="0" smtClean="0"/>
              <a:t>,</a:t>
            </a:r>
            <a:r>
              <a:rPr lang="en-CA" baseline="30000" dirty="0" smtClean="0"/>
              <a:t> </a:t>
            </a:r>
            <a:r>
              <a:rPr lang="en-CA" dirty="0" smtClean="0"/>
              <a:t>and </a:t>
            </a:r>
            <a:r>
              <a:rPr lang="en-CA" dirty="0"/>
              <a:t>other </a:t>
            </a:r>
            <a:r>
              <a:rPr lang="en-CA" dirty="0" smtClean="0"/>
              <a:t>means.</a:t>
            </a:r>
            <a:r>
              <a:rPr lang="en-CA" dirty="0"/>
              <a:t> </a:t>
            </a:r>
            <a:endParaRPr lang="en-CA" dirty="0" smtClean="0"/>
          </a:p>
          <a:p>
            <a:endParaRPr lang="en-CA" dirty="0"/>
          </a:p>
          <a:p>
            <a:r>
              <a:rPr lang="en-CA" dirty="0" smtClean="0"/>
              <a:t>It </a:t>
            </a:r>
            <a:r>
              <a:rPr lang="en-CA" dirty="0"/>
              <a:t>is a sub-culture mainly applied to individuals in developed nations who are recruited to travel to conflict zones on Jihad</a:t>
            </a:r>
            <a:r>
              <a:rPr lang="en-CA" dirty="0" smtClean="0"/>
              <a:t>.</a:t>
            </a:r>
          </a:p>
          <a:p>
            <a:endParaRPr lang="en-CA" dirty="0"/>
          </a:p>
          <a:p>
            <a:r>
              <a:rPr lang="en-CA" dirty="0" smtClean="0"/>
              <a:t> For example Jihadi rap videos</a:t>
            </a:r>
          </a:p>
          <a:p>
            <a:r>
              <a:rPr lang="en-CA" dirty="0" smtClean="0"/>
              <a:t> make participants look</a:t>
            </a:r>
          </a:p>
          <a:p>
            <a:r>
              <a:rPr lang="en-CA" dirty="0" smtClean="0"/>
              <a:t> "</a:t>
            </a:r>
            <a:r>
              <a:rPr lang="en-CA" dirty="0"/>
              <a:t>more MTV than Mosque",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JIHAD COOL</a:t>
            </a:r>
            <a:endParaRPr lang="en-US" b="1" dirty="0">
              <a:solidFill>
                <a:srgbClr val="FFFF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81000"/>
            <a:ext cx="1828800" cy="1125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932301"/>
            <a:ext cx="4572000" cy="266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1362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304800" y="1524000"/>
            <a:ext cx="7680960" cy="4724400"/>
          </a:xfrm>
        </p:spPr>
        <p:txBody>
          <a:bodyPr>
            <a:norm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3200" dirty="0" smtClean="0"/>
              <a:t>What is a definition?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3200" dirty="0" smtClean="0"/>
              <a:t>History?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3200" dirty="0" smtClean="0"/>
              <a:t>Purpose?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3200" dirty="0" smtClean="0"/>
              <a:t>Perspective?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3200" dirty="0" smtClean="0"/>
              <a:t>What terrorism isn’t?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3200" dirty="0" smtClean="0"/>
          </a:p>
          <a:p>
            <a:endParaRPr lang="en-US" sz="3200" dirty="0" smtClean="0"/>
          </a:p>
          <a:p>
            <a:endParaRPr lang="en-US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FF00"/>
                </a:solidFill>
              </a:rPr>
              <a:t>QUESTIONS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9913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3200" dirty="0"/>
              <a:t>Is  an unlawful act of violence</a:t>
            </a:r>
          </a:p>
          <a:p>
            <a:pPr marL="457200" indent="-457200">
              <a:buFont typeface="Arial" pitchFamily="34" charset="0"/>
              <a:buChar char="•"/>
            </a:pPr>
            <a:endParaRPr lang="en-US" sz="3200" dirty="0"/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/>
              <a:t>Intimidates governments or societies</a:t>
            </a:r>
          </a:p>
          <a:p>
            <a:pPr marL="457200" indent="-457200">
              <a:buFont typeface="Arial" pitchFamily="34" charset="0"/>
              <a:buChar char="•"/>
            </a:pPr>
            <a:endParaRPr lang="en-US" sz="3200" dirty="0"/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/>
              <a:t>Goal is to achieve political, religious or ideological objectives </a:t>
            </a:r>
          </a:p>
          <a:p>
            <a:endParaRPr lang="en-US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DEFINITION</a:t>
            </a:r>
            <a:endParaRPr lang="en-US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3041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3600" dirty="0"/>
              <a:t>Terrorism is different from regular crime because of its strong political properties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3600" dirty="0"/>
              <a:t>The definition of terrorism can vary from people to people due to the differences in standpoint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3600" dirty="0"/>
              <a:t>One person’s terrorist can be another’s </a:t>
            </a:r>
            <a:r>
              <a:rPr lang="en-US" sz="3600" dirty="0" smtClean="0"/>
              <a:t> freedom fighter</a:t>
            </a:r>
            <a:endParaRPr lang="en-US" sz="3600" dirty="0"/>
          </a:p>
          <a:p>
            <a:pPr marL="285750" indent="-285750">
              <a:buFont typeface="Arial" pitchFamily="34" charset="0"/>
              <a:buChar char="•"/>
            </a:pPr>
            <a:endParaRPr lang="en-US" sz="3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PERSPECTIVE</a:t>
            </a:r>
            <a:endParaRPr lang="en-US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5517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 Those labeled "terrorists" by their opponents rarely identify themselves as such, and typically use other terms or terms specific to their situation, such </a:t>
            </a:r>
            <a:r>
              <a:rPr lang="en-US" dirty="0" smtClean="0"/>
              <a:t>as:</a:t>
            </a:r>
          </a:p>
          <a:p>
            <a:endParaRPr lang="en-US" dirty="0" smtClean="0"/>
          </a:p>
          <a:p>
            <a:r>
              <a:rPr lang="en-US" sz="2800" dirty="0"/>
              <a:t> </a:t>
            </a:r>
            <a:r>
              <a:rPr lang="en-US" sz="2800" dirty="0" smtClean="0"/>
              <a:t>SEPARATIST </a:t>
            </a:r>
            <a:r>
              <a:rPr lang="en-US" sz="2800" dirty="0"/>
              <a:t> </a:t>
            </a:r>
            <a:r>
              <a:rPr lang="en-US" sz="2800" dirty="0" smtClean="0"/>
              <a:t>   INSURGENTS</a:t>
            </a:r>
          </a:p>
          <a:p>
            <a:r>
              <a:rPr lang="en-US" sz="2800" dirty="0" smtClean="0"/>
              <a:t>FREEDOM FIGHTER           LIBERATOR </a:t>
            </a:r>
          </a:p>
          <a:p>
            <a:r>
              <a:rPr lang="en-US" sz="2800" dirty="0" smtClean="0"/>
              <a:t>REVOLUTIONARY         VIGILANTE </a:t>
            </a:r>
          </a:p>
          <a:p>
            <a:r>
              <a:rPr lang="en-US" sz="2800" dirty="0" smtClean="0"/>
              <a:t>PARAMILITRY         GUERRILLA</a:t>
            </a:r>
          </a:p>
          <a:p>
            <a:r>
              <a:rPr lang="en-US" sz="2800" dirty="0" smtClean="0"/>
              <a:t> REBEL                      PATRIOT                       JIHADI</a:t>
            </a: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FF00"/>
                </a:solidFill>
              </a:rPr>
              <a:t>PERSPECTIVE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7840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352426" y="2286000"/>
            <a:ext cx="7680960" cy="3901440"/>
          </a:xfrm>
        </p:spPr>
        <p:txBody>
          <a:bodyPr/>
          <a:lstStyle/>
          <a:p>
            <a:r>
              <a:rPr lang="en-US" sz="3600" dirty="0"/>
              <a:t>Terrorism is a political act designed by groups to have their message heard</a:t>
            </a:r>
            <a:r>
              <a:rPr lang="en-US" sz="3600" dirty="0" smtClean="0"/>
              <a:t>.</a:t>
            </a:r>
          </a:p>
          <a:p>
            <a:endParaRPr lang="en-US" sz="3600" dirty="0"/>
          </a:p>
          <a:p>
            <a:r>
              <a:rPr lang="en-US" sz="3600" dirty="0" smtClean="0"/>
              <a:t>In other words…</a:t>
            </a:r>
          </a:p>
          <a:p>
            <a:r>
              <a:rPr lang="en-US" sz="3600" dirty="0" smtClean="0"/>
              <a:t>It is a form of </a:t>
            </a:r>
            <a:r>
              <a:rPr lang="en-US" sz="3600" u="sng" dirty="0" smtClean="0">
                <a:solidFill>
                  <a:srgbClr val="FF0000"/>
                </a:solidFill>
              </a:rPr>
              <a:t>communication.</a:t>
            </a:r>
            <a:endParaRPr lang="en-US" sz="3600" u="sng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PURPOSE</a:t>
            </a:r>
            <a:endParaRPr lang="en-US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3139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3600" i="1" dirty="0"/>
              <a:t>The term “</a:t>
            </a:r>
            <a:r>
              <a:rPr lang="en-US" sz="3600" i="1" dirty="0">
                <a:solidFill>
                  <a:srgbClr val="FF0000"/>
                </a:solidFill>
              </a:rPr>
              <a:t>terrorism</a:t>
            </a:r>
            <a:r>
              <a:rPr lang="en-US" sz="3600" i="1" dirty="0"/>
              <a:t>” was coined in </a:t>
            </a:r>
            <a:r>
              <a:rPr lang="en-US" sz="3600" dirty="0"/>
              <a:t>the French Revolution’s </a:t>
            </a:r>
            <a:r>
              <a:rPr lang="en-US" sz="3600" i="1" dirty="0"/>
              <a:t>Reign of Terror</a:t>
            </a:r>
            <a:r>
              <a:rPr lang="en-US" sz="3600" dirty="0"/>
              <a:t> (1793 – 1794). 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3600" i="1" dirty="0"/>
              <a:t>This was the birth of Government-Sponsored Terrorism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3600" i="1" dirty="0"/>
              <a:t>The line between terrorism and political violence is often blurred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3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HISTORY OF TERRORISM</a:t>
            </a:r>
            <a:endParaRPr lang="en-US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3876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 </a:t>
            </a:r>
            <a:endParaRPr lang="en-US" sz="3600" dirty="0"/>
          </a:p>
          <a:p>
            <a:pPr lvl="4"/>
            <a:r>
              <a:rPr lang="en-US" sz="2800" dirty="0">
                <a:solidFill>
                  <a:srgbClr val="FF0000"/>
                </a:solidFill>
              </a:rPr>
              <a:t>Asymmetric warfare </a:t>
            </a:r>
            <a:r>
              <a:rPr lang="en-US" sz="2800" dirty="0"/>
              <a:t>is the use of apparently random/unpredictable violence by an weak military against a stronger military to gain advantage. (Allen, 1997</a:t>
            </a:r>
            <a:r>
              <a:rPr lang="en-US" sz="2800" dirty="0" smtClean="0"/>
              <a:t>).</a:t>
            </a:r>
          </a:p>
          <a:p>
            <a:pPr marL="515937" lvl="4" indent="0">
              <a:buNone/>
            </a:pPr>
            <a:endParaRPr lang="en-US" sz="2800" dirty="0"/>
          </a:p>
          <a:p>
            <a:pPr lvl="4"/>
            <a:r>
              <a:rPr lang="en-US" sz="2800" dirty="0"/>
              <a:t>The key of Asymmetric warfare is using unexpected,  unconventional tactics in combat (Craig, 1998).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52426" y="381000"/>
            <a:ext cx="7680960" cy="1219200"/>
          </a:xfrm>
        </p:spPr>
        <p:txBody>
          <a:bodyPr>
            <a:normAutofit fontScale="90000"/>
          </a:bodyPr>
          <a:lstStyle/>
          <a:p>
            <a:r>
              <a:rPr lang="en-US" sz="4400" b="1" dirty="0">
                <a:solidFill>
                  <a:srgbClr val="FFFF00"/>
                </a:solidFill>
              </a:rPr>
              <a:t>Terrorism is </a:t>
            </a:r>
            <a:r>
              <a:rPr lang="en-US" sz="4400" b="1" dirty="0">
                <a:solidFill>
                  <a:srgbClr val="FF0000"/>
                </a:solidFill>
              </a:rPr>
              <a:t>Asymmetric Warfare</a:t>
            </a:r>
            <a:r>
              <a:rPr lang="en-US" sz="4400" b="1" dirty="0"/>
              <a:t>.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0725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ylar">
  <a:themeElements>
    <a:clrScheme name="Mylar">
      <a:dk1>
        <a:srgbClr val="000000"/>
      </a:dk1>
      <a:lt1>
        <a:srgbClr val="FFFFFF"/>
      </a:lt1>
      <a:dk2>
        <a:srgbClr val="656162"/>
      </a:dk2>
      <a:lt2>
        <a:srgbClr val="E0DACC"/>
      </a:lt2>
      <a:accent1>
        <a:srgbClr val="4A5A7A"/>
      </a:accent1>
      <a:accent2>
        <a:srgbClr val="F7BD40"/>
      </a:accent2>
      <a:accent3>
        <a:srgbClr val="975C00"/>
      </a:accent3>
      <a:accent4>
        <a:srgbClr val="754D41"/>
      </a:accent4>
      <a:accent5>
        <a:srgbClr val="838995"/>
      </a:accent5>
      <a:accent6>
        <a:srgbClr val="687B66"/>
      </a:accent6>
      <a:hlink>
        <a:srgbClr val="B5740B"/>
      </a:hlink>
      <a:folHlink>
        <a:srgbClr val="7483A0"/>
      </a:folHlink>
    </a:clrScheme>
    <a:fontScheme name="Mylar">
      <a:maj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ylar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25400" h="508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tint val="100000"/>
                <a:shade val="30000"/>
                <a:alpha val="100000"/>
                <a:satMod val="25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lumMod val="80000"/>
              </a:schemeClr>
              <a:schemeClr val="phClr">
                <a:tint val="50000"/>
                <a:lumMod val="1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TM01790491[[fn=Mylar]]</Template>
  <TotalTime>1505</TotalTime>
  <Words>1461</Words>
  <Application>Microsoft Office PowerPoint</Application>
  <PresentationFormat>On-screen Show (4:3)</PresentationFormat>
  <Paragraphs>181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Mylar</vt:lpstr>
      <vt:lpstr>Global Terrorism</vt:lpstr>
      <vt:lpstr>PART I :  THE BASICS</vt:lpstr>
      <vt:lpstr>QUESTIONS</vt:lpstr>
      <vt:lpstr>DEFINITION</vt:lpstr>
      <vt:lpstr>PERSPECTIVE</vt:lpstr>
      <vt:lpstr>PERSPECTIVE</vt:lpstr>
      <vt:lpstr>PURPOSE</vt:lpstr>
      <vt:lpstr>HISTORY OF TERRORISM</vt:lpstr>
      <vt:lpstr>Terrorism is Asymmetric Warfare. </vt:lpstr>
      <vt:lpstr>CATEGORIES BY SPONSOR </vt:lpstr>
      <vt:lpstr>TYPES OF TERRORISM</vt:lpstr>
      <vt:lpstr>CONCLUSIONS</vt:lpstr>
      <vt:lpstr>GUERILLA VS. TERRORISM</vt:lpstr>
      <vt:lpstr>PART II TERRORISM TODAY</vt:lpstr>
      <vt:lpstr>JIHAD</vt:lpstr>
      <vt:lpstr>WHY DO WE HAVE THIS TYPE OF GLOBAL CONFLICT?</vt:lpstr>
      <vt:lpstr>WHAT ARE THE JIHAD GOALS?</vt:lpstr>
      <vt:lpstr>ISN’T THE ISLAMIC WORLD AT WAR WITH ONE ANOTHER  …as well as the West?</vt:lpstr>
      <vt:lpstr>SUNNI   90%                          SHIA  10%</vt:lpstr>
      <vt:lpstr>WHAT ABOUT IRAQ AND SYRIA?</vt:lpstr>
      <vt:lpstr>WHAT ABOUT IRAQ?</vt:lpstr>
      <vt:lpstr>WHY ISNT ISRAEL A TARGET?</vt:lpstr>
      <vt:lpstr>HOW DOES ISRAEL, THE PALESTINIANS AND THE U.S. FIT IN TO THIS?</vt:lpstr>
      <vt:lpstr>ISLAMIC WORLD GLOBALLY</vt:lpstr>
      <vt:lpstr>MIGRATION TO EUROPE</vt:lpstr>
      <vt:lpstr>FUTURE POPULATIONS</vt:lpstr>
      <vt:lpstr>CHARLIE HEBDO CARTOON</vt:lpstr>
      <vt:lpstr>JIHAD COOL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Global Terrorism</dc:title>
  <dc:creator>Jim Miller</dc:creator>
  <cp:lastModifiedBy>WRDSB</cp:lastModifiedBy>
  <cp:revision>31</cp:revision>
  <dcterms:created xsi:type="dcterms:W3CDTF">2006-08-16T00:00:00Z</dcterms:created>
  <dcterms:modified xsi:type="dcterms:W3CDTF">2015-01-13T21:47:58Z</dcterms:modified>
</cp:coreProperties>
</file>